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Proxima Nova"/>
      <p:regular r:id="rId78"/>
      <p:bold r:id="rId79"/>
      <p:italic r:id="rId80"/>
      <p:boldItalic r:id="rId81"/>
    </p:embeddedFont>
    <p:embeddedFont>
      <p:font typeface="Ubuntu Mon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DB62F3-64CC-4406-93E3-3A316D2BCCFA}">
  <a:tblStyle styleId="{2CDB62F3-64CC-4406-93E3-3A316D2BCC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UbuntuMono-italic.fntdata"/><Relationship Id="rId83" Type="http://schemas.openxmlformats.org/officeDocument/2006/relationships/font" Target="fonts/UbuntuMono-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UbuntuMono-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italic.fntdata"/><Relationship Id="rId82" Type="http://schemas.openxmlformats.org/officeDocument/2006/relationships/font" Target="fonts/UbuntuMono-regular.fntdata"/><Relationship Id="rId81"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ProximaNova-bold.fntdata"/><Relationship Id="rId34" Type="http://schemas.openxmlformats.org/officeDocument/2006/relationships/slide" Target="slides/slide28.xml"/><Relationship Id="rId78" Type="http://schemas.openxmlformats.org/officeDocument/2006/relationships/font" Target="fonts/ProximaNova-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487645c8fe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487645c8fe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029d0ac9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029d0ac9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029d0ac9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029d0ac9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029d0ac9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029d0ac9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029d0ac9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029d0ac9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029d0ac9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029d0ac9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029d0ac9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029d0ac9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029d0ac9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029d0ac9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1025c603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1025c603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1025c603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1025c603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1025c60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1025c60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c3fcf06e8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c3fcf06e8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31025c603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31025c603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1025c60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1025c60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1025c60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1025c60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1025c603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31025c603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1025c603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1025c603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10536703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10536703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1025c603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1025c603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1025c603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1025c603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10536703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10536703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310536703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310536703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ce86cd1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ce86cd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10536703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310536703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10536703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10536703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1053670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1053670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10536703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310536703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10536703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310536703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310536703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310536703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310536703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310536703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310536703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310536703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310536703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310536703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1025c603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1025c603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0f6b784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0f6b784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1025c603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1025c603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2aa56ac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2aa56ac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2aa56ac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32aa56ac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2aa56acd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2aa56acd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32aa56acd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32aa56acd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31025c603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31025c603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1025c603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1025c603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31025c603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31025c603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31025c603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31025c603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2aa56acd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2aa56acd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029d0ac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029d0ac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32aa56acd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32aa56acd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310536703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310536703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10536703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10536703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310536703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310536703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10536703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310536703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310536703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310536703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31025c603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31025c60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31025c603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31025c603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31025c603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31025c603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31025c603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31025c603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029d0ac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029d0ac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10536703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310536703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31025c603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31025c603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31025c603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31025c603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31025c603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31025c603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a06d8d660e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a06d8d660e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a06d8d660e_1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a06d8d660e_1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a06d8d660e_1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a06d8d660e_1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a06d8d660e_1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a06d8d660e_1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a06d8d660e_1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a06d8d660e_1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a06d8d660e_1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a06d8d660e_1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029d0ac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029d0ac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32aa56acd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32aa56acd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497b0352c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497b0352c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029d0ac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029d0ac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029d0ac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029d0ac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Ubuntu Mono"/>
              <a:buNone/>
              <a:defRPr sz="5200">
                <a:latin typeface="Ubuntu Mono"/>
                <a:ea typeface="Ubuntu Mono"/>
                <a:cs typeface="Ubuntu Mono"/>
                <a:sym typeface="Ubuntu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Ubuntu Mono"/>
              <a:buNone/>
              <a:defRPr sz="2800">
                <a:latin typeface="Ubuntu Mono"/>
                <a:ea typeface="Ubuntu Mono"/>
                <a:cs typeface="Ubuntu Mono"/>
                <a:sym typeface="Ubuntu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Font typeface="Ubuntu Mono"/>
              <a:buNone/>
              <a:defRPr sz="3600">
                <a:latin typeface="Ubuntu Mono"/>
                <a:ea typeface="Ubuntu Mono"/>
                <a:cs typeface="Ubuntu Mono"/>
                <a:sym typeface="Ubuntu Mono"/>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519750" y="376375"/>
            <a:ext cx="8104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519750" y="376375"/>
            <a:ext cx="8104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519750" y="376375"/>
            <a:ext cx="8104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9750" y="376375"/>
            <a:ext cx="81045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519750" y="1152475"/>
            <a:ext cx="81045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p:nvPr/>
        </p:nvSpPr>
        <p:spPr>
          <a:xfrm>
            <a:off x="0" y="4887900"/>
            <a:ext cx="9144000" cy="2556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ta-app.cc.gatech.ed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0.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867500" y="1301700"/>
            <a:ext cx="5409000" cy="218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6900"/>
              <a:t>CS 2200 </a:t>
            </a:r>
            <a:endParaRPr sz="6900"/>
          </a:p>
          <a:p>
            <a:pPr indent="0" lvl="0" marL="0" rtl="0" algn="ctr">
              <a:spcBef>
                <a:spcPts val="0"/>
              </a:spcBef>
              <a:spcAft>
                <a:spcPts val="0"/>
              </a:spcAft>
              <a:buSzPts val="990"/>
              <a:buNone/>
            </a:pPr>
            <a:r>
              <a:rPr lang="en" sz="6900"/>
              <a:t>LAB 13</a:t>
            </a:r>
            <a:endParaRPr sz="6900"/>
          </a:p>
          <a:p>
            <a:pPr indent="0" lvl="0" marL="0" rtl="0" algn="ctr">
              <a:spcBef>
                <a:spcPts val="0"/>
              </a:spcBef>
              <a:spcAft>
                <a:spcPts val="0"/>
              </a:spcAft>
              <a:buSzPts val="990"/>
              <a:buNone/>
            </a:pPr>
            <a:r>
              <a:rPr lang="en" sz="1700"/>
              <a:t>Last Lab Woooooo</a:t>
            </a:r>
            <a:endParaRPr sz="1700"/>
          </a:p>
        </p:txBody>
      </p:sp>
      <p:pic>
        <p:nvPicPr>
          <p:cNvPr id="55" name="Google Shape;55;p13"/>
          <p:cNvPicPr preferRelativeResize="0"/>
          <p:nvPr/>
        </p:nvPicPr>
        <p:blipFill>
          <a:blip r:embed="rId3">
            <a:alphaModFix/>
          </a:blip>
          <a:stretch>
            <a:fillRect/>
          </a:stretch>
        </p:blipFill>
        <p:spPr>
          <a:xfrm>
            <a:off x="669725" y="375250"/>
            <a:ext cx="1876175" cy="1744325"/>
          </a:xfrm>
          <a:prstGeom prst="rect">
            <a:avLst/>
          </a:prstGeom>
          <a:noFill/>
          <a:ln>
            <a:noFill/>
          </a:ln>
        </p:spPr>
      </p:pic>
      <p:pic>
        <p:nvPicPr>
          <p:cNvPr id="56" name="Google Shape;56;p13"/>
          <p:cNvPicPr preferRelativeResize="0"/>
          <p:nvPr/>
        </p:nvPicPr>
        <p:blipFill>
          <a:blip r:embed="rId4">
            <a:alphaModFix/>
          </a:blip>
          <a:stretch>
            <a:fillRect/>
          </a:stretch>
        </p:blipFill>
        <p:spPr>
          <a:xfrm>
            <a:off x="6851250" y="266963"/>
            <a:ext cx="1976775" cy="1960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graphicFrame>
        <p:nvGraphicFramePr>
          <p:cNvPr id="110" name="Google Shape;110;p22"/>
          <p:cNvGraphicFramePr/>
          <p:nvPr/>
        </p:nvGraphicFramePr>
        <p:xfrm>
          <a:off x="143100" y="1162875"/>
          <a:ext cx="3000000" cy="3000000"/>
        </p:xfrm>
        <a:graphic>
          <a:graphicData uri="http://schemas.openxmlformats.org/drawingml/2006/table">
            <a:tbl>
              <a:tblPr>
                <a:noFill/>
                <a:tableStyleId>{2CDB62F3-64CC-4406-93E3-3A316D2BCCFA}</a:tableStyleId>
              </a:tblPr>
              <a:tblGrid>
                <a:gridCol w="510425"/>
                <a:gridCol w="1234325"/>
                <a:gridCol w="895025"/>
                <a:gridCol w="895025"/>
                <a:gridCol w="895025"/>
                <a:gridCol w="895025"/>
              </a:tblGrid>
              <a:tr h="718725">
                <a:tc>
                  <a:txBody>
                    <a:bodyPr/>
                    <a:lstStyle/>
                    <a:p>
                      <a:pPr indent="0" lvl="0" marL="0" rtl="0" algn="ctr">
                        <a:spcBef>
                          <a:spcPts val="0"/>
                        </a:spcBef>
                        <a:spcAft>
                          <a:spcPts val="0"/>
                        </a:spcAft>
                        <a:buNone/>
                      </a:pPr>
                      <a:r>
                        <a:rPr lang="en" sz="1200">
                          <a:latin typeface="Proxima Nova"/>
                          <a:ea typeface="Proxima Nova"/>
                          <a:cs typeface="Proxima Nova"/>
                          <a:sym typeface="Proxima Nova"/>
                        </a:rPr>
                        <a:t>Iter</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Traversed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B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C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D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E cost/route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0</a:t>
                      </a:r>
                      <a:endParaRPr sz="1200"/>
                    </a:p>
                  </a:txBody>
                  <a:tcPr marT="91425" marB="91425" marR="91425" marL="91425" anchor="ctr"/>
                </a:tc>
                <a:tc>
                  <a:txBody>
                    <a:bodyPr/>
                    <a:lstStyle/>
                    <a:p>
                      <a:pPr indent="0" lvl="0" marL="0" rtl="0" algn="ctr">
                        <a:spcBef>
                          <a:spcPts val="0"/>
                        </a:spcBef>
                        <a:spcAft>
                          <a:spcPts val="0"/>
                        </a:spcAft>
                        <a:buNone/>
                      </a:pPr>
                      <a:r>
                        <a:rPr b="1" lang="en" sz="1200"/>
                        <a:t>A</a:t>
                      </a:r>
                      <a:endParaRPr b="1" sz="1200"/>
                    </a:p>
                  </a:txBody>
                  <a:tcPr marT="91425" marB="91425" marR="91425" marL="91425" anchor="ctr"/>
                </a:tc>
                <a:tc>
                  <a:txBody>
                    <a:bodyPr/>
                    <a:lstStyle/>
                    <a:p>
                      <a:pPr indent="0" lvl="0" marL="0" rtl="0" algn="ctr">
                        <a:spcBef>
                          <a:spcPts val="0"/>
                        </a:spcBef>
                        <a:spcAft>
                          <a:spcPts val="0"/>
                        </a:spcAft>
                        <a:buNone/>
                      </a:pPr>
                      <a:r>
                        <a:rPr lang="en" sz="1200"/>
                        <a:t>5/AB</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3/AC</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1</a:t>
                      </a:r>
                      <a:endParaRPr sz="1200"/>
                    </a:p>
                  </a:txBody>
                  <a:tcPr marT="91425" marB="91425" marR="91425" marL="91425" anchor="ctr"/>
                </a:tc>
                <a:tc>
                  <a:txBody>
                    <a:bodyPr/>
                    <a:lstStyle/>
                    <a:p>
                      <a:pPr indent="0" lvl="0" marL="0" rtl="0" algn="ctr">
                        <a:spcBef>
                          <a:spcPts val="0"/>
                        </a:spcBef>
                        <a:spcAft>
                          <a:spcPts val="0"/>
                        </a:spcAft>
                        <a:buNone/>
                      </a:pPr>
                      <a:r>
                        <a:rPr lang="en" sz="1200"/>
                        <a:t>A</a:t>
                      </a:r>
                      <a:r>
                        <a:rPr b="1" lang="en" sz="1200"/>
                        <a:t>C</a:t>
                      </a:r>
                      <a:endParaRPr b="1" sz="1200"/>
                    </a:p>
                  </a:txBody>
                  <a:tcPr marT="91425" marB="91425" marR="91425" marL="91425" anchor="ctr"/>
                </a:tc>
                <a:tc>
                  <a:txBody>
                    <a:bodyPr/>
                    <a:lstStyle/>
                    <a:p>
                      <a:pPr indent="0" lvl="0" marL="0" rtl="0" algn="ctr">
                        <a:spcBef>
                          <a:spcPts val="0"/>
                        </a:spcBef>
                        <a:spcAft>
                          <a:spcPts val="0"/>
                        </a:spcAft>
                        <a:buNone/>
                      </a:pPr>
                      <a:r>
                        <a:rPr lang="en" sz="1200"/>
                        <a:t>5/AB</a:t>
                      </a:r>
                      <a:endParaRPr sz="1200"/>
                    </a:p>
                  </a:txBody>
                  <a:tcPr marT="91425" marB="91425" marR="91425" marL="91425" anchor="ctr"/>
                </a:tc>
                <a:tc>
                  <a:txBody>
                    <a:bodyPr/>
                    <a:lstStyle/>
                    <a:p>
                      <a:pPr indent="0" lvl="0" marL="0" rtl="0" algn="ctr">
                        <a:spcBef>
                          <a:spcPts val="0"/>
                        </a:spcBef>
                        <a:spcAft>
                          <a:spcPts val="0"/>
                        </a:spcAft>
                        <a:buNone/>
                      </a:pPr>
                      <a:r>
                        <a:rPr b="1" lang="en" sz="1200"/>
                        <a:t>3/AC</a:t>
                      </a:r>
                      <a:endParaRPr b="1" sz="1200"/>
                    </a:p>
                  </a:txBody>
                  <a:tcPr marT="91425" marB="91425" marR="91425" marL="91425" anchor="ctr"/>
                </a:tc>
                <a:tc>
                  <a:txBody>
                    <a:bodyPr/>
                    <a:lstStyle/>
                    <a:p>
                      <a:pPr indent="0" lvl="0" marL="0" rtl="0" algn="ctr">
                        <a:spcBef>
                          <a:spcPts val="0"/>
                        </a:spcBef>
                        <a:spcAft>
                          <a:spcPts val="0"/>
                        </a:spcAft>
                        <a:buNone/>
                      </a:pPr>
                      <a:r>
                        <a:rPr lang="en" sz="1200"/>
                        <a:t>5/ACD</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11/ACE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2</a:t>
                      </a:r>
                      <a:endParaRPr sz="1200"/>
                    </a:p>
                  </a:txBody>
                  <a:tcPr marT="91425" marB="91425" marR="91425" marL="91425" anchor="ctr"/>
                </a:tc>
                <a:tc>
                  <a:txBody>
                    <a:bodyPr/>
                    <a:lstStyle/>
                    <a:p>
                      <a:pPr indent="0" lvl="0" marL="0" rtl="0" algn="ctr">
                        <a:spcBef>
                          <a:spcPts val="0"/>
                        </a:spcBef>
                        <a:spcAft>
                          <a:spcPts val="0"/>
                        </a:spcAft>
                        <a:buNone/>
                      </a:pPr>
                      <a:r>
                        <a:rPr lang="en" sz="1200"/>
                        <a:t>AC</a:t>
                      </a:r>
                      <a:r>
                        <a:rPr b="1" lang="en" sz="1200"/>
                        <a:t>B</a:t>
                      </a:r>
                      <a:endParaRPr b="1" sz="1200"/>
                    </a:p>
                  </a:txBody>
                  <a:tcPr marT="91425" marB="91425" marR="91425" marL="91425" anchor="ctr"/>
                </a:tc>
                <a:tc>
                  <a:txBody>
                    <a:bodyPr/>
                    <a:lstStyle/>
                    <a:p>
                      <a:pPr indent="0" lvl="0" marL="0" rtl="0" algn="ctr">
                        <a:spcBef>
                          <a:spcPts val="0"/>
                        </a:spcBef>
                        <a:spcAft>
                          <a:spcPts val="0"/>
                        </a:spcAft>
                        <a:buNone/>
                      </a:pPr>
                      <a:r>
                        <a:rPr b="1" lang="en" sz="1200">
                          <a:latin typeface="Proxima Nova"/>
                          <a:ea typeface="Proxima Nova"/>
                          <a:cs typeface="Proxima Nova"/>
                          <a:sym typeface="Proxima Nova"/>
                        </a:rPr>
                        <a:t>5/AB</a:t>
                      </a:r>
                      <a:endParaRPr b="1"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t>5/ACD</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11/ACE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3</a:t>
                      </a:r>
                      <a:endParaRPr sz="1200"/>
                    </a:p>
                  </a:txBody>
                  <a:tcPr marT="91425" marB="91425" marR="91425" marL="91425" anchor="ctr"/>
                </a:tc>
                <a:tc>
                  <a:txBody>
                    <a:bodyPr/>
                    <a:lstStyle/>
                    <a:p>
                      <a:pPr indent="0" lvl="0" marL="0" rtl="0" algn="ctr">
                        <a:spcBef>
                          <a:spcPts val="0"/>
                        </a:spcBef>
                        <a:spcAft>
                          <a:spcPts val="0"/>
                        </a:spcAft>
                        <a:buNone/>
                      </a:pPr>
                      <a:r>
                        <a:rPr lang="en" sz="1200"/>
                        <a:t>ACB</a:t>
                      </a:r>
                      <a:r>
                        <a:rPr b="1" lang="en" sz="1200"/>
                        <a:t>D</a:t>
                      </a:r>
                      <a:endParaRPr b="1"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b="1" lang="en" sz="1200">
                          <a:latin typeface="Proxima Nova"/>
                          <a:ea typeface="Proxima Nova"/>
                          <a:cs typeface="Proxima Nova"/>
                          <a:sym typeface="Proxima Nova"/>
                        </a:rPr>
                        <a:t>5/ACD</a:t>
                      </a:r>
                      <a:endParaRPr b="1"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t>9/ACDE</a:t>
                      </a:r>
                      <a:endParaRPr sz="1200"/>
                    </a:p>
                  </a:txBody>
                  <a:tcPr marT="91425" marB="91425" marR="91425" marL="91425" anchor="ctr"/>
                </a:tc>
              </a:tr>
              <a:tr h="510875">
                <a:tc>
                  <a:txBody>
                    <a:bodyPr/>
                    <a:lstStyle/>
                    <a:p>
                      <a:pPr indent="0" lvl="0" marL="0" rtl="0" algn="ctr">
                        <a:spcBef>
                          <a:spcPts val="0"/>
                        </a:spcBef>
                        <a:spcAft>
                          <a:spcPts val="0"/>
                        </a:spcAft>
                        <a:buNone/>
                      </a:pPr>
                      <a:r>
                        <a:rPr lang="en" sz="1200"/>
                        <a:t>4</a:t>
                      </a:r>
                      <a:endParaRPr sz="1200"/>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bl>
          </a:graphicData>
        </a:graphic>
      </p:graphicFrame>
      <p:pic>
        <p:nvPicPr>
          <p:cNvPr id="111" name="Google Shape;111;p22"/>
          <p:cNvPicPr preferRelativeResize="0"/>
          <p:nvPr/>
        </p:nvPicPr>
        <p:blipFill>
          <a:blip r:embed="rId3">
            <a:alphaModFix/>
          </a:blip>
          <a:stretch>
            <a:fillRect/>
          </a:stretch>
        </p:blipFill>
        <p:spPr>
          <a:xfrm>
            <a:off x="5677500" y="1050950"/>
            <a:ext cx="3371249" cy="3385037"/>
          </a:xfrm>
          <a:prstGeom prst="rect">
            <a:avLst/>
          </a:prstGeom>
          <a:noFill/>
          <a:ln>
            <a:noFill/>
          </a:ln>
        </p:spPr>
      </p:pic>
      <p:sp>
        <p:nvSpPr>
          <p:cNvPr id="112" name="Google Shape;112;p2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 State Algorithm Example from Node 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aphicFrame>
        <p:nvGraphicFramePr>
          <p:cNvPr id="117" name="Google Shape;117;p23"/>
          <p:cNvGraphicFramePr/>
          <p:nvPr/>
        </p:nvGraphicFramePr>
        <p:xfrm>
          <a:off x="143100" y="1162875"/>
          <a:ext cx="3000000" cy="3000000"/>
        </p:xfrm>
        <a:graphic>
          <a:graphicData uri="http://schemas.openxmlformats.org/drawingml/2006/table">
            <a:tbl>
              <a:tblPr>
                <a:noFill/>
                <a:tableStyleId>{2CDB62F3-64CC-4406-93E3-3A316D2BCCFA}</a:tableStyleId>
              </a:tblPr>
              <a:tblGrid>
                <a:gridCol w="510425"/>
                <a:gridCol w="1234325"/>
                <a:gridCol w="895025"/>
                <a:gridCol w="895025"/>
                <a:gridCol w="895025"/>
                <a:gridCol w="895025"/>
              </a:tblGrid>
              <a:tr h="718725">
                <a:tc>
                  <a:txBody>
                    <a:bodyPr/>
                    <a:lstStyle/>
                    <a:p>
                      <a:pPr indent="0" lvl="0" marL="0" rtl="0" algn="ctr">
                        <a:spcBef>
                          <a:spcPts val="0"/>
                        </a:spcBef>
                        <a:spcAft>
                          <a:spcPts val="0"/>
                        </a:spcAft>
                        <a:buNone/>
                      </a:pPr>
                      <a:r>
                        <a:rPr lang="en" sz="1200">
                          <a:latin typeface="Proxima Nova"/>
                          <a:ea typeface="Proxima Nova"/>
                          <a:cs typeface="Proxima Nova"/>
                          <a:sym typeface="Proxima Nova"/>
                        </a:rPr>
                        <a:t>Iter</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Traversed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B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C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D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E cost/route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0</a:t>
                      </a:r>
                      <a:endParaRPr sz="1200"/>
                    </a:p>
                  </a:txBody>
                  <a:tcPr marT="91425" marB="91425" marR="91425" marL="91425" anchor="ctr"/>
                </a:tc>
                <a:tc>
                  <a:txBody>
                    <a:bodyPr/>
                    <a:lstStyle/>
                    <a:p>
                      <a:pPr indent="0" lvl="0" marL="0" rtl="0" algn="ctr">
                        <a:spcBef>
                          <a:spcPts val="0"/>
                        </a:spcBef>
                        <a:spcAft>
                          <a:spcPts val="0"/>
                        </a:spcAft>
                        <a:buNone/>
                      </a:pPr>
                      <a:r>
                        <a:rPr b="1" lang="en" sz="1200"/>
                        <a:t>A</a:t>
                      </a:r>
                      <a:endParaRPr b="1" sz="1200"/>
                    </a:p>
                  </a:txBody>
                  <a:tcPr marT="91425" marB="91425" marR="91425" marL="91425" anchor="ctr"/>
                </a:tc>
                <a:tc>
                  <a:txBody>
                    <a:bodyPr/>
                    <a:lstStyle/>
                    <a:p>
                      <a:pPr indent="0" lvl="0" marL="0" rtl="0" algn="ctr">
                        <a:spcBef>
                          <a:spcPts val="0"/>
                        </a:spcBef>
                        <a:spcAft>
                          <a:spcPts val="0"/>
                        </a:spcAft>
                        <a:buNone/>
                      </a:pPr>
                      <a:r>
                        <a:rPr lang="en" sz="1200"/>
                        <a:t>5/AB</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3/AC</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1</a:t>
                      </a:r>
                      <a:endParaRPr sz="1200"/>
                    </a:p>
                  </a:txBody>
                  <a:tcPr marT="91425" marB="91425" marR="91425" marL="91425" anchor="ctr"/>
                </a:tc>
                <a:tc>
                  <a:txBody>
                    <a:bodyPr/>
                    <a:lstStyle/>
                    <a:p>
                      <a:pPr indent="0" lvl="0" marL="0" rtl="0" algn="ctr">
                        <a:spcBef>
                          <a:spcPts val="0"/>
                        </a:spcBef>
                        <a:spcAft>
                          <a:spcPts val="0"/>
                        </a:spcAft>
                        <a:buNone/>
                      </a:pPr>
                      <a:r>
                        <a:rPr lang="en" sz="1200"/>
                        <a:t>A</a:t>
                      </a:r>
                      <a:r>
                        <a:rPr b="1" lang="en" sz="1200"/>
                        <a:t>C</a:t>
                      </a:r>
                      <a:endParaRPr b="1" sz="1200"/>
                    </a:p>
                  </a:txBody>
                  <a:tcPr marT="91425" marB="91425" marR="91425" marL="91425" anchor="ctr"/>
                </a:tc>
                <a:tc>
                  <a:txBody>
                    <a:bodyPr/>
                    <a:lstStyle/>
                    <a:p>
                      <a:pPr indent="0" lvl="0" marL="0" rtl="0" algn="ctr">
                        <a:spcBef>
                          <a:spcPts val="0"/>
                        </a:spcBef>
                        <a:spcAft>
                          <a:spcPts val="0"/>
                        </a:spcAft>
                        <a:buNone/>
                      </a:pPr>
                      <a:r>
                        <a:rPr lang="en" sz="1200"/>
                        <a:t>5/AB</a:t>
                      </a:r>
                      <a:endParaRPr sz="1200"/>
                    </a:p>
                  </a:txBody>
                  <a:tcPr marT="91425" marB="91425" marR="91425" marL="91425" anchor="ctr"/>
                </a:tc>
                <a:tc>
                  <a:txBody>
                    <a:bodyPr/>
                    <a:lstStyle/>
                    <a:p>
                      <a:pPr indent="0" lvl="0" marL="0" rtl="0" algn="ctr">
                        <a:spcBef>
                          <a:spcPts val="0"/>
                        </a:spcBef>
                        <a:spcAft>
                          <a:spcPts val="0"/>
                        </a:spcAft>
                        <a:buNone/>
                      </a:pPr>
                      <a:r>
                        <a:rPr b="1" lang="en" sz="1200"/>
                        <a:t>3/AC</a:t>
                      </a:r>
                      <a:endParaRPr b="1" sz="1200"/>
                    </a:p>
                  </a:txBody>
                  <a:tcPr marT="91425" marB="91425" marR="91425" marL="91425" anchor="ctr"/>
                </a:tc>
                <a:tc>
                  <a:txBody>
                    <a:bodyPr/>
                    <a:lstStyle/>
                    <a:p>
                      <a:pPr indent="0" lvl="0" marL="0" rtl="0" algn="ctr">
                        <a:spcBef>
                          <a:spcPts val="0"/>
                        </a:spcBef>
                        <a:spcAft>
                          <a:spcPts val="0"/>
                        </a:spcAft>
                        <a:buNone/>
                      </a:pPr>
                      <a:r>
                        <a:rPr lang="en" sz="1200"/>
                        <a:t>5/ACD</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11/ACE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2</a:t>
                      </a:r>
                      <a:endParaRPr sz="1200"/>
                    </a:p>
                  </a:txBody>
                  <a:tcPr marT="91425" marB="91425" marR="91425" marL="91425" anchor="ctr"/>
                </a:tc>
                <a:tc>
                  <a:txBody>
                    <a:bodyPr/>
                    <a:lstStyle/>
                    <a:p>
                      <a:pPr indent="0" lvl="0" marL="0" rtl="0" algn="ctr">
                        <a:spcBef>
                          <a:spcPts val="0"/>
                        </a:spcBef>
                        <a:spcAft>
                          <a:spcPts val="0"/>
                        </a:spcAft>
                        <a:buNone/>
                      </a:pPr>
                      <a:r>
                        <a:rPr lang="en" sz="1200"/>
                        <a:t>AC</a:t>
                      </a:r>
                      <a:r>
                        <a:rPr b="1" lang="en" sz="1200"/>
                        <a:t>B</a:t>
                      </a:r>
                      <a:endParaRPr b="1" sz="1200"/>
                    </a:p>
                  </a:txBody>
                  <a:tcPr marT="91425" marB="91425" marR="91425" marL="91425" anchor="ctr"/>
                </a:tc>
                <a:tc>
                  <a:txBody>
                    <a:bodyPr/>
                    <a:lstStyle/>
                    <a:p>
                      <a:pPr indent="0" lvl="0" marL="0" rtl="0" algn="ctr">
                        <a:spcBef>
                          <a:spcPts val="0"/>
                        </a:spcBef>
                        <a:spcAft>
                          <a:spcPts val="0"/>
                        </a:spcAft>
                        <a:buNone/>
                      </a:pPr>
                      <a:r>
                        <a:rPr b="1" lang="en" sz="1200">
                          <a:latin typeface="Proxima Nova"/>
                          <a:ea typeface="Proxima Nova"/>
                          <a:cs typeface="Proxima Nova"/>
                          <a:sym typeface="Proxima Nova"/>
                        </a:rPr>
                        <a:t>5/AB</a:t>
                      </a:r>
                      <a:endParaRPr b="1"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t>5/ACD</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11/ACE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3</a:t>
                      </a:r>
                      <a:endParaRPr sz="1200"/>
                    </a:p>
                  </a:txBody>
                  <a:tcPr marT="91425" marB="91425" marR="91425" marL="91425" anchor="ctr"/>
                </a:tc>
                <a:tc>
                  <a:txBody>
                    <a:bodyPr/>
                    <a:lstStyle/>
                    <a:p>
                      <a:pPr indent="0" lvl="0" marL="0" rtl="0" algn="ctr">
                        <a:spcBef>
                          <a:spcPts val="0"/>
                        </a:spcBef>
                        <a:spcAft>
                          <a:spcPts val="0"/>
                        </a:spcAft>
                        <a:buNone/>
                      </a:pPr>
                      <a:r>
                        <a:rPr lang="en" sz="1200"/>
                        <a:t>ACB</a:t>
                      </a:r>
                      <a:r>
                        <a:rPr b="1" lang="en" sz="1200"/>
                        <a:t>D</a:t>
                      </a:r>
                      <a:endParaRPr b="1"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b="1" lang="en" sz="1200">
                          <a:latin typeface="Proxima Nova"/>
                          <a:ea typeface="Proxima Nova"/>
                          <a:cs typeface="Proxima Nova"/>
                          <a:sym typeface="Proxima Nova"/>
                        </a:rPr>
                        <a:t>5/ACD</a:t>
                      </a:r>
                      <a:endParaRPr b="1"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t>9/ACDE</a:t>
                      </a:r>
                      <a:endParaRPr sz="1200"/>
                    </a:p>
                  </a:txBody>
                  <a:tcPr marT="91425" marB="91425" marR="91425" marL="91425" anchor="ctr"/>
                </a:tc>
              </a:tr>
              <a:tr h="510875">
                <a:tc>
                  <a:txBody>
                    <a:bodyPr/>
                    <a:lstStyle/>
                    <a:p>
                      <a:pPr indent="0" lvl="0" marL="0" rtl="0" algn="ctr">
                        <a:spcBef>
                          <a:spcPts val="0"/>
                        </a:spcBef>
                        <a:spcAft>
                          <a:spcPts val="0"/>
                        </a:spcAft>
                        <a:buNone/>
                      </a:pPr>
                      <a:r>
                        <a:rPr lang="en" sz="1200"/>
                        <a:t>4</a:t>
                      </a:r>
                      <a:endParaRPr sz="1200"/>
                    </a:p>
                  </a:txBody>
                  <a:tcPr marT="91425" marB="91425" marR="91425" marL="91425" anchor="ctr"/>
                </a:tc>
                <a:tc>
                  <a:txBody>
                    <a:bodyPr/>
                    <a:lstStyle/>
                    <a:p>
                      <a:pPr indent="0" lvl="0" marL="0" rtl="0" algn="ctr">
                        <a:spcBef>
                          <a:spcPts val="0"/>
                        </a:spcBef>
                        <a:spcAft>
                          <a:spcPts val="0"/>
                        </a:spcAft>
                        <a:buNone/>
                      </a:pPr>
                      <a:r>
                        <a:rPr lang="en" sz="1200"/>
                        <a:t>ACBD</a:t>
                      </a:r>
                      <a:r>
                        <a:rPr b="1" lang="en" sz="1200"/>
                        <a:t>E</a:t>
                      </a:r>
                      <a:endParaRPr b="1"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b="1" lang="en" sz="1200"/>
                        <a:t>9/ACDE</a:t>
                      </a:r>
                      <a:endParaRPr b="1" sz="1200"/>
                    </a:p>
                  </a:txBody>
                  <a:tcPr marT="91425" marB="91425" marR="91425" marL="91425" anchor="ctr"/>
                </a:tc>
              </a:tr>
            </a:tbl>
          </a:graphicData>
        </a:graphic>
      </p:graphicFrame>
      <p:pic>
        <p:nvPicPr>
          <p:cNvPr id="118" name="Google Shape;118;p23"/>
          <p:cNvPicPr preferRelativeResize="0"/>
          <p:nvPr/>
        </p:nvPicPr>
        <p:blipFill>
          <a:blip r:embed="rId3">
            <a:alphaModFix/>
          </a:blip>
          <a:stretch>
            <a:fillRect/>
          </a:stretch>
        </p:blipFill>
        <p:spPr>
          <a:xfrm>
            <a:off x="5677500" y="1050950"/>
            <a:ext cx="3371249" cy="3385037"/>
          </a:xfrm>
          <a:prstGeom prst="rect">
            <a:avLst/>
          </a:prstGeom>
          <a:noFill/>
          <a:ln>
            <a:noFill/>
          </a:ln>
        </p:spPr>
      </p:pic>
      <p:sp>
        <p:nvSpPr>
          <p:cNvPr id="119" name="Google Shape;119;p23"/>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 State Algorithm Example from Node 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aphicFrame>
        <p:nvGraphicFramePr>
          <p:cNvPr id="124" name="Google Shape;124;p24"/>
          <p:cNvGraphicFramePr/>
          <p:nvPr/>
        </p:nvGraphicFramePr>
        <p:xfrm>
          <a:off x="259825" y="1095388"/>
          <a:ext cx="3000000" cy="3000000"/>
        </p:xfrm>
        <a:graphic>
          <a:graphicData uri="http://schemas.openxmlformats.org/drawingml/2006/table">
            <a:tbl>
              <a:tblPr>
                <a:noFill/>
                <a:tableStyleId>{2CDB62F3-64CC-4406-93E3-3A316D2BCCFA}</a:tableStyleId>
              </a:tblPr>
              <a:tblGrid>
                <a:gridCol w="1224825"/>
                <a:gridCol w="767625"/>
                <a:gridCol w="767625"/>
                <a:gridCol w="767625"/>
                <a:gridCol w="767625"/>
                <a:gridCol w="767625"/>
              </a:tblGrid>
              <a:tr h="540625">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gridSpan="5">
                  <a:txBody>
                    <a:bodyPr/>
                    <a:lstStyle/>
                    <a:p>
                      <a:pPr indent="0" lvl="0" marL="0" rtl="0" algn="ctr">
                        <a:spcBef>
                          <a:spcPts val="0"/>
                        </a:spcBef>
                        <a:spcAft>
                          <a:spcPts val="0"/>
                        </a:spcAft>
                        <a:buNone/>
                      </a:pPr>
                      <a:r>
                        <a:rPr lang="en">
                          <a:latin typeface="Proxima Nova"/>
                          <a:ea typeface="Proxima Nova"/>
                          <a:cs typeface="Proxima Nova"/>
                          <a:sym typeface="Proxima Nova"/>
                        </a:rPr>
                        <a:t>Distance to Node</a:t>
                      </a:r>
                      <a:endParaRPr>
                        <a:latin typeface="Proxima Nova"/>
                        <a:ea typeface="Proxima Nova"/>
                        <a:cs typeface="Proxima Nova"/>
                        <a:sym typeface="Proxima Nova"/>
                      </a:endParaRPr>
                    </a:p>
                  </a:txBody>
                  <a:tcPr marT="91425" marB="91425" marR="91425" marL="91425" anchor="ctr"/>
                </a:tc>
                <a:tc hMerge="1"/>
                <a:tc hMerge="1"/>
                <a:tc hMerge="1"/>
                <a:tc hMerge="1"/>
              </a:tr>
              <a:tr h="540625">
                <a:tc>
                  <a:txBody>
                    <a:bodyPr/>
                    <a:lstStyle/>
                    <a:p>
                      <a:pPr indent="0" lvl="0" marL="0" rtl="0" algn="ctr">
                        <a:spcBef>
                          <a:spcPts val="0"/>
                        </a:spcBef>
                        <a:spcAft>
                          <a:spcPts val="0"/>
                        </a:spcAft>
                        <a:buNone/>
                      </a:pPr>
                      <a:r>
                        <a:rPr lang="en">
                          <a:latin typeface="Proxima Nova"/>
                          <a:ea typeface="Proxima Nova"/>
                          <a:cs typeface="Proxima Nova"/>
                          <a:sym typeface="Proxima Nova"/>
                        </a:rPr>
                        <a:t>Info at Node</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A</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B</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C</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D</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E</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A</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B</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C</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8</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D</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E</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8</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r>
            </a:tbl>
          </a:graphicData>
        </a:graphic>
      </p:graphicFrame>
      <p:sp>
        <p:nvSpPr>
          <p:cNvPr id="125" name="Google Shape;125;p2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State - Distance Vector Example</a:t>
            </a:r>
            <a:endParaRPr/>
          </a:p>
        </p:txBody>
      </p:sp>
      <p:pic>
        <p:nvPicPr>
          <p:cNvPr id="126" name="Google Shape;126;p24"/>
          <p:cNvPicPr preferRelativeResize="0"/>
          <p:nvPr/>
        </p:nvPicPr>
        <p:blipFill>
          <a:blip r:embed="rId3">
            <a:alphaModFix/>
          </a:blip>
          <a:stretch>
            <a:fillRect/>
          </a:stretch>
        </p:blipFill>
        <p:spPr>
          <a:xfrm>
            <a:off x="5677500" y="1050950"/>
            <a:ext cx="3371249" cy="33850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aphicFrame>
        <p:nvGraphicFramePr>
          <p:cNvPr id="131" name="Google Shape;131;p25"/>
          <p:cNvGraphicFramePr/>
          <p:nvPr/>
        </p:nvGraphicFramePr>
        <p:xfrm>
          <a:off x="259825" y="1095388"/>
          <a:ext cx="3000000" cy="3000000"/>
        </p:xfrm>
        <a:graphic>
          <a:graphicData uri="http://schemas.openxmlformats.org/drawingml/2006/table">
            <a:tbl>
              <a:tblPr>
                <a:noFill/>
                <a:tableStyleId>{2CDB62F3-64CC-4406-93E3-3A316D2BCCFA}</a:tableStyleId>
              </a:tblPr>
              <a:tblGrid>
                <a:gridCol w="1224825"/>
                <a:gridCol w="767625"/>
                <a:gridCol w="767625"/>
                <a:gridCol w="767625"/>
                <a:gridCol w="767625"/>
                <a:gridCol w="767625"/>
              </a:tblGrid>
              <a:tr h="540625">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gridSpan="5">
                  <a:txBody>
                    <a:bodyPr/>
                    <a:lstStyle/>
                    <a:p>
                      <a:pPr indent="0" lvl="0" marL="0" rtl="0" algn="ctr">
                        <a:spcBef>
                          <a:spcPts val="0"/>
                        </a:spcBef>
                        <a:spcAft>
                          <a:spcPts val="0"/>
                        </a:spcAft>
                        <a:buNone/>
                      </a:pPr>
                      <a:r>
                        <a:rPr lang="en">
                          <a:latin typeface="Proxima Nova"/>
                          <a:ea typeface="Proxima Nova"/>
                          <a:cs typeface="Proxima Nova"/>
                          <a:sym typeface="Proxima Nova"/>
                        </a:rPr>
                        <a:t>Distance to Node</a:t>
                      </a:r>
                      <a:endParaRPr>
                        <a:latin typeface="Proxima Nova"/>
                        <a:ea typeface="Proxima Nova"/>
                        <a:cs typeface="Proxima Nova"/>
                        <a:sym typeface="Proxima Nova"/>
                      </a:endParaRPr>
                    </a:p>
                  </a:txBody>
                  <a:tcPr marT="91425" marB="91425" marR="91425" marL="91425" anchor="ctr"/>
                </a:tc>
                <a:tc hMerge="1"/>
                <a:tc hMerge="1"/>
                <a:tc hMerge="1"/>
                <a:tc hMerge="1"/>
              </a:tr>
              <a:tr h="540625">
                <a:tc>
                  <a:txBody>
                    <a:bodyPr/>
                    <a:lstStyle/>
                    <a:p>
                      <a:pPr indent="0" lvl="0" marL="0" rtl="0" algn="ctr">
                        <a:spcBef>
                          <a:spcPts val="0"/>
                        </a:spcBef>
                        <a:spcAft>
                          <a:spcPts val="0"/>
                        </a:spcAft>
                        <a:buNone/>
                      </a:pPr>
                      <a:r>
                        <a:rPr lang="en">
                          <a:latin typeface="Proxima Nova"/>
                          <a:ea typeface="Proxima Nova"/>
                          <a:cs typeface="Proxima Nova"/>
                          <a:sym typeface="Proxima Nova"/>
                        </a:rPr>
                        <a:t>Info at Node</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A</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B</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C</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D</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E</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A</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3</a:t>
                      </a:r>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11</a:t>
                      </a:r>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B</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C</a:t>
                      </a:r>
                      <a:endParaRPr>
                        <a:latin typeface="Proxima Nova"/>
                        <a:ea typeface="Proxima Nova"/>
                        <a:cs typeface="Proxima Nova"/>
                        <a:sym typeface="Proxima Nova"/>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latin typeface="Proxima Nova"/>
                          <a:ea typeface="Proxima Nova"/>
                          <a:cs typeface="Proxima Nova"/>
                          <a:sym typeface="Proxima Nova"/>
                        </a:rPr>
                        <a:t>8</a:t>
                      </a:r>
                      <a:endParaRPr>
                        <a:latin typeface="Proxima Nova"/>
                        <a:ea typeface="Proxima Nova"/>
                        <a:cs typeface="Proxima Nova"/>
                        <a:sym typeface="Proxima Nova"/>
                      </a:endParaRPr>
                    </a:p>
                  </a:txBody>
                  <a:tcPr marT="91425" marB="91425" marR="91425" marL="91425" anchor="ctr">
                    <a:solidFill>
                      <a:srgbClr val="D9D2E9"/>
                    </a:solidFill>
                  </a:tcP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D</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E</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8</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r>
            </a:tbl>
          </a:graphicData>
        </a:graphic>
      </p:graphicFrame>
      <p:sp>
        <p:nvSpPr>
          <p:cNvPr id="132" name="Google Shape;132;p25"/>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sends vector to A - Distance Vector Example</a:t>
            </a:r>
            <a:endParaRPr/>
          </a:p>
        </p:txBody>
      </p:sp>
      <p:pic>
        <p:nvPicPr>
          <p:cNvPr id="133" name="Google Shape;133;p25"/>
          <p:cNvPicPr preferRelativeResize="0"/>
          <p:nvPr/>
        </p:nvPicPr>
        <p:blipFill>
          <a:blip r:embed="rId3">
            <a:alphaModFix/>
          </a:blip>
          <a:stretch>
            <a:fillRect/>
          </a:stretch>
        </p:blipFill>
        <p:spPr>
          <a:xfrm>
            <a:off x="5677500" y="1050950"/>
            <a:ext cx="3371249" cy="338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aphicFrame>
        <p:nvGraphicFramePr>
          <p:cNvPr id="138" name="Google Shape;138;p26"/>
          <p:cNvGraphicFramePr/>
          <p:nvPr/>
        </p:nvGraphicFramePr>
        <p:xfrm>
          <a:off x="259825" y="1095388"/>
          <a:ext cx="3000000" cy="3000000"/>
        </p:xfrm>
        <a:graphic>
          <a:graphicData uri="http://schemas.openxmlformats.org/drawingml/2006/table">
            <a:tbl>
              <a:tblPr>
                <a:noFill/>
                <a:tableStyleId>{2CDB62F3-64CC-4406-93E3-3A316D2BCCFA}</a:tableStyleId>
              </a:tblPr>
              <a:tblGrid>
                <a:gridCol w="1224825"/>
                <a:gridCol w="767625"/>
                <a:gridCol w="767625"/>
                <a:gridCol w="767625"/>
                <a:gridCol w="767625"/>
                <a:gridCol w="767625"/>
              </a:tblGrid>
              <a:tr h="540625">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gridSpan="5">
                  <a:txBody>
                    <a:bodyPr/>
                    <a:lstStyle/>
                    <a:p>
                      <a:pPr indent="0" lvl="0" marL="0" rtl="0" algn="ctr">
                        <a:spcBef>
                          <a:spcPts val="0"/>
                        </a:spcBef>
                        <a:spcAft>
                          <a:spcPts val="0"/>
                        </a:spcAft>
                        <a:buNone/>
                      </a:pPr>
                      <a:r>
                        <a:rPr lang="en">
                          <a:latin typeface="Proxima Nova"/>
                          <a:ea typeface="Proxima Nova"/>
                          <a:cs typeface="Proxima Nova"/>
                          <a:sym typeface="Proxima Nova"/>
                        </a:rPr>
                        <a:t>Distance to Node</a:t>
                      </a:r>
                      <a:endParaRPr>
                        <a:latin typeface="Proxima Nova"/>
                        <a:ea typeface="Proxima Nova"/>
                        <a:cs typeface="Proxima Nova"/>
                        <a:sym typeface="Proxima Nova"/>
                      </a:endParaRPr>
                    </a:p>
                  </a:txBody>
                  <a:tcPr marT="91425" marB="91425" marR="91425" marL="91425" anchor="ctr"/>
                </a:tc>
                <a:tc hMerge="1"/>
                <a:tc hMerge="1"/>
                <a:tc hMerge="1"/>
                <a:tc hMerge="1"/>
              </a:tr>
              <a:tr h="540625">
                <a:tc>
                  <a:txBody>
                    <a:bodyPr/>
                    <a:lstStyle/>
                    <a:p>
                      <a:pPr indent="0" lvl="0" marL="0" rtl="0" algn="ctr">
                        <a:spcBef>
                          <a:spcPts val="0"/>
                        </a:spcBef>
                        <a:spcAft>
                          <a:spcPts val="0"/>
                        </a:spcAft>
                        <a:buNone/>
                      </a:pPr>
                      <a:r>
                        <a:rPr lang="en">
                          <a:latin typeface="Proxima Nova"/>
                          <a:ea typeface="Proxima Nova"/>
                          <a:cs typeface="Proxima Nova"/>
                          <a:sym typeface="Proxima Nova"/>
                        </a:rPr>
                        <a:t>Info at Node</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A</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B</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C</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D</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E</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A</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11</a:t>
                      </a:r>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B</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C</a:t>
                      </a:r>
                      <a:endParaRPr>
                        <a:latin typeface="Proxima Nova"/>
                        <a:ea typeface="Proxima Nova"/>
                        <a:cs typeface="Proxima Nova"/>
                        <a:sym typeface="Proxima Nova"/>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latin typeface="Proxima Nova"/>
                          <a:ea typeface="Proxima Nova"/>
                          <a:cs typeface="Proxima Nova"/>
                          <a:sym typeface="Proxima Nova"/>
                        </a:rPr>
                        <a:t>8</a:t>
                      </a:r>
                      <a:endParaRPr>
                        <a:latin typeface="Proxima Nova"/>
                        <a:ea typeface="Proxima Nova"/>
                        <a:cs typeface="Proxima Nova"/>
                        <a:sym typeface="Proxima Nova"/>
                      </a:endParaRPr>
                    </a:p>
                  </a:txBody>
                  <a:tcPr marT="91425" marB="91425" marR="91425" marL="91425" anchor="ctr">
                    <a:solidFill>
                      <a:srgbClr val="D9D2E9"/>
                    </a:solidFill>
                  </a:tcP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D</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E</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11</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11</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8</a:t>
                      </a:r>
                      <a:endParaRPr>
                        <a:latin typeface="Proxima Nova"/>
                        <a:ea typeface="Proxima Nova"/>
                        <a:cs typeface="Proxima Nova"/>
                        <a:sym typeface="Proxima Nova"/>
                      </a:endParaRPr>
                    </a:p>
                  </a:txBody>
                  <a:tcPr marT="91425" marB="91425" marR="91425" marL="91425" anchor="ctr">
                    <a:solidFill>
                      <a:srgbClr val="D9D2E9"/>
                    </a:solidFill>
                  </a:tcP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r>
            </a:tbl>
          </a:graphicData>
        </a:graphic>
      </p:graphicFrame>
      <p:sp>
        <p:nvSpPr>
          <p:cNvPr id="139" name="Google Shape;139;p26"/>
          <p:cNvSpPr txBox="1"/>
          <p:nvPr>
            <p:ph type="title"/>
          </p:nvPr>
        </p:nvSpPr>
        <p:spPr>
          <a:xfrm>
            <a:off x="519750" y="3001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sends vector to E - Distance Vector Example</a:t>
            </a:r>
            <a:endParaRPr/>
          </a:p>
        </p:txBody>
      </p:sp>
      <p:pic>
        <p:nvPicPr>
          <p:cNvPr id="140" name="Google Shape;140;p26"/>
          <p:cNvPicPr preferRelativeResize="0"/>
          <p:nvPr/>
        </p:nvPicPr>
        <p:blipFill>
          <a:blip r:embed="rId3">
            <a:alphaModFix/>
          </a:blip>
          <a:stretch>
            <a:fillRect/>
          </a:stretch>
        </p:blipFill>
        <p:spPr>
          <a:xfrm>
            <a:off x="5677500" y="1050950"/>
            <a:ext cx="3371249" cy="33850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State - Distance Vector Example</a:t>
            </a:r>
            <a:endParaRPr/>
          </a:p>
        </p:txBody>
      </p:sp>
      <p:pic>
        <p:nvPicPr>
          <p:cNvPr id="146" name="Google Shape;146;p27"/>
          <p:cNvPicPr preferRelativeResize="0"/>
          <p:nvPr/>
        </p:nvPicPr>
        <p:blipFill>
          <a:blip r:embed="rId3">
            <a:alphaModFix/>
          </a:blip>
          <a:stretch>
            <a:fillRect/>
          </a:stretch>
        </p:blipFill>
        <p:spPr>
          <a:xfrm>
            <a:off x="5677500" y="1050950"/>
            <a:ext cx="3371249" cy="3385037"/>
          </a:xfrm>
          <a:prstGeom prst="rect">
            <a:avLst/>
          </a:prstGeom>
          <a:noFill/>
          <a:ln>
            <a:noFill/>
          </a:ln>
        </p:spPr>
      </p:pic>
      <p:graphicFrame>
        <p:nvGraphicFramePr>
          <p:cNvPr id="147" name="Google Shape;147;p27"/>
          <p:cNvGraphicFramePr/>
          <p:nvPr/>
        </p:nvGraphicFramePr>
        <p:xfrm>
          <a:off x="259825" y="1095388"/>
          <a:ext cx="3000000" cy="3000000"/>
        </p:xfrm>
        <a:graphic>
          <a:graphicData uri="http://schemas.openxmlformats.org/drawingml/2006/table">
            <a:tbl>
              <a:tblPr>
                <a:noFill/>
                <a:tableStyleId>{2CDB62F3-64CC-4406-93E3-3A316D2BCCFA}</a:tableStyleId>
              </a:tblPr>
              <a:tblGrid>
                <a:gridCol w="1224825"/>
                <a:gridCol w="767625"/>
                <a:gridCol w="767625"/>
                <a:gridCol w="767625"/>
                <a:gridCol w="767625"/>
                <a:gridCol w="767625"/>
              </a:tblGrid>
              <a:tr h="540625">
                <a:tc>
                  <a:txBody>
                    <a:bodyPr/>
                    <a:lstStyle/>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nchor="ctr"/>
                </a:tc>
                <a:tc gridSpan="5">
                  <a:txBody>
                    <a:bodyPr/>
                    <a:lstStyle/>
                    <a:p>
                      <a:pPr indent="0" lvl="0" marL="0" rtl="0" algn="ctr">
                        <a:spcBef>
                          <a:spcPts val="0"/>
                        </a:spcBef>
                        <a:spcAft>
                          <a:spcPts val="0"/>
                        </a:spcAft>
                        <a:buNone/>
                      </a:pPr>
                      <a:r>
                        <a:rPr lang="en">
                          <a:latin typeface="Proxima Nova"/>
                          <a:ea typeface="Proxima Nova"/>
                          <a:cs typeface="Proxima Nova"/>
                          <a:sym typeface="Proxima Nova"/>
                        </a:rPr>
                        <a:t>Distance to Node</a:t>
                      </a:r>
                      <a:endParaRPr>
                        <a:latin typeface="Proxima Nova"/>
                        <a:ea typeface="Proxima Nova"/>
                        <a:cs typeface="Proxima Nova"/>
                        <a:sym typeface="Proxima Nova"/>
                      </a:endParaRPr>
                    </a:p>
                  </a:txBody>
                  <a:tcPr marT="91425" marB="91425" marR="91425" marL="91425" anchor="ctr"/>
                </a:tc>
                <a:tc hMerge="1"/>
                <a:tc hMerge="1"/>
                <a:tc hMerge="1"/>
                <a:tc hMerge="1"/>
              </a:tr>
              <a:tr h="540625">
                <a:tc>
                  <a:txBody>
                    <a:bodyPr/>
                    <a:lstStyle/>
                    <a:p>
                      <a:pPr indent="0" lvl="0" marL="0" rtl="0" algn="ctr">
                        <a:spcBef>
                          <a:spcPts val="0"/>
                        </a:spcBef>
                        <a:spcAft>
                          <a:spcPts val="0"/>
                        </a:spcAft>
                        <a:buNone/>
                      </a:pPr>
                      <a:r>
                        <a:rPr lang="en">
                          <a:latin typeface="Proxima Nova"/>
                          <a:ea typeface="Proxima Nova"/>
                          <a:cs typeface="Proxima Nova"/>
                          <a:sym typeface="Proxima Nova"/>
                        </a:rPr>
                        <a:t>Info at Node</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A</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B</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C</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D</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E</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A</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9</a:t>
                      </a:r>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B</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8</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C</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8</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D</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r>
              <a:tr h="452150">
                <a:tc>
                  <a:txBody>
                    <a:bodyPr/>
                    <a:lstStyle/>
                    <a:p>
                      <a:pPr indent="0" lvl="0" marL="0" rtl="0" algn="ctr">
                        <a:spcBef>
                          <a:spcPts val="0"/>
                        </a:spcBef>
                        <a:spcAft>
                          <a:spcPts val="0"/>
                        </a:spcAft>
                        <a:buNone/>
                      </a:pPr>
                      <a:r>
                        <a:rPr lang="en">
                          <a:latin typeface="Proxima Nova"/>
                          <a:ea typeface="Proxima Nova"/>
                          <a:cs typeface="Proxima Nova"/>
                          <a:sym typeface="Proxima Nova"/>
                        </a:rPr>
                        <a:t>E</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9</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8</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6</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Algorithms, cont’d</a:t>
            </a:r>
            <a:endParaRPr/>
          </a:p>
        </p:txBody>
      </p:sp>
      <p:sp>
        <p:nvSpPr>
          <p:cNvPr id="153" name="Google Shape;153;p28"/>
          <p:cNvSpPr txBox="1"/>
          <p:nvPr>
            <p:ph idx="1" type="body"/>
          </p:nvPr>
        </p:nvSpPr>
        <p:spPr>
          <a:xfrm>
            <a:off x="311700" y="1152475"/>
            <a:ext cx="5338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Both aforementioned algorithms treat neighbors as peers — but the Internet has millions of nodes, so this isn’t going to scale.</a:t>
            </a:r>
            <a:endParaRPr/>
          </a:p>
          <a:p>
            <a:pPr indent="-342900" lvl="0" marL="457200" rtl="0" algn="l">
              <a:spcBef>
                <a:spcPts val="0"/>
              </a:spcBef>
              <a:spcAft>
                <a:spcPts val="0"/>
              </a:spcAft>
              <a:buSzPts val="1800"/>
              <a:buChar char="●"/>
            </a:pPr>
            <a:r>
              <a:rPr lang="en"/>
              <a:t>Idea: subdivide the internet into </a:t>
            </a:r>
            <a:r>
              <a:rPr b="1" lang="en"/>
              <a:t>Autonomous Systems (ASs)</a:t>
            </a:r>
            <a:r>
              <a:rPr lang="en"/>
              <a:t>, where each one can only see the nodes in the system instead of the entire network.</a:t>
            </a:r>
            <a:endParaRPr/>
          </a:p>
          <a:p>
            <a:pPr indent="-317500" lvl="1" marL="914400" rtl="0" algn="l">
              <a:spcBef>
                <a:spcPts val="0"/>
              </a:spcBef>
              <a:spcAft>
                <a:spcPts val="0"/>
              </a:spcAft>
              <a:buSzPts val="1400"/>
              <a:buChar char="○"/>
            </a:pPr>
            <a:r>
              <a:rPr lang="en"/>
              <a:t>Called </a:t>
            </a:r>
            <a:r>
              <a:rPr i="1" lang="en"/>
              <a:t>hierarchical routing.</a:t>
            </a:r>
            <a:endParaRPr/>
          </a:p>
          <a:p>
            <a:pPr indent="-317500" lvl="1" marL="914400" rtl="0" algn="l">
              <a:spcBef>
                <a:spcPts val="0"/>
              </a:spcBef>
              <a:spcAft>
                <a:spcPts val="0"/>
              </a:spcAft>
              <a:buSzPts val="1400"/>
              <a:buChar char="○"/>
            </a:pPr>
            <a:r>
              <a:rPr lang="en"/>
              <a:t>Gateway routers can then communicate to other ASs using the </a:t>
            </a:r>
            <a:r>
              <a:rPr b="1" lang="en"/>
              <a:t>Border Gateway Protocol (BGP).</a:t>
            </a:r>
            <a:endParaRPr b="1"/>
          </a:p>
        </p:txBody>
      </p:sp>
      <p:pic>
        <p:nvPicPr>
          <p:cNvPr id="154" name="Google Shape;154;p28"/>
          <p:cNvPicPr preferRelativeResize="0"/>
          <p:nvPr/>
        </p:nvPicPr>
        <p:blipFill>
          <a:blip r:embed="rId3">
            <a:alphaModFix/>
          </a:blip>
          <a:stretch>
            <a:fillRect/>
          </a:stretch>
        </p:blipFill>
        <p:spPr>
          <a:xfrm>
            <a:off x="5585650" y="1170125"/>
            <a:ext cx="3405949" cy="2947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Programmed IO &amp; DMA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I/O</a:t>
            </a:r>
            <a:endParaRPr/>
          </a:p>
        </p:txBody>
      </p:sp>
      <p:sp>
        <p:nvSpPr>
          <p:cNvPr id="165" name="Google Shape;165;p30"/>
          <p:cNvSpPr txBox="1"/>
          <p:nvPr>
            <p:ph idx="1" type="body"/>
          </p:nvPr>
        </p:nvSpPr>
        <p:spPr>
          <a:xfrm>
            <a:off x="519750" y="1028900"/>
            <a:ext cx="6842700" cy="38214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en"/>
              <a:t>Up until this point in the course, we have </a:t>
            </a:r>
            <a:r>
              <a:rPr lang="en"/>
              <a:t>designed</a:t>
            </a:r>
            <a:r>
              <a:rPr lang="en"/>
              <a:t> a machine that can interact with other machines, not with humans. </a:t>
            </a:r>
            <a:endParaRPr/>
          </a:p>
          <a:p>
            <a:pPr indent="0" lvl="0" marL="457200" rtl="0" algn="l">
              <a:lnSpc>
                <a:spcPct val="100000"/>
              </a:lnSpc>
              <a:spcBef>
                <a:spcPts val="1200"/>
              </a:spcBef>
              <a:spcAft>
                <a:spcPts val="0"/>
              </a:spcAft>
              <a:buNone/>
            </a:pPr>
            <a:r>
              <a:rPr lang="en"/>
              <a:t>No inputs or outputs == no keyboards, mouse, </a:t>
            </a:r>
            <a:r>
              <a:rPr lang="en"/>
              <a:t>monitor…</a:t>
            </a:r>
            <a:endParaRPr/>
          </a:p>
          <a:p>
            <a:pPr indent="0" lvl="0" marL="0" rtl="0" algn="l">
              <a:lnSpc>
                <a:spcPct val="125454"/>
              </a:lnSpc>
              <a:spcBef>
                <a:spcPts val="1200"/>
              </a:spcBef>
              <a:spcAft>
                <a:spcPts val="0"/>
              </a:spcAft>
              <a:buNone/>
            </a:pPr>
            <a:r>
              <a:rPr b="1" lang="en"/>
              <a:t>Device controllers</a:t>
            </a:r>
            <a:endParaRPr b="1"/>
          </a:p>
          <a:p>
            <a:pPr indent="0" lvl="0" marL="457200" rtl="0" algn="l">
              <a:lnSpc>
                <a:spcPct val="125454"/>
              </a:lnSpc>
              <a:spcBef>
                <a:spcPts val="0"/>
              </a:spcBef>
              <a:spcAft>
                <a:spcPts val="0"/>
              </a:spcAft>
              <a:buNone/>
            </a:pPr>
            <a:r>
              <a:rPr lang="en"/>
              <a:t>Uses generic interface to the CPU that does not require too much extra work</a:t>
            </a:r>
            <a:endParaRPr/>
          </a:p>
          <a:p>
            <a:pPr indent="0" lvl="0" marL="457200" rtl="0" algn="l">
              <a:lnSpc>
                <a:spcPct val="125454"/>
              </a:lnSpc>
              <a:spcBef>
                <a:spcPts val="0"/>
              </a:spcBef>
              <a:spcAft>
                <a:spcPts val="0"/>
              </a:spcAft>
              <a:buNone/>
            </a:pPr>
            <a:r>
              <a:rPr lang="en"/>
              <a:t>Uses specific interface to the device, that is part of the device controller</a:t>
            </a:r>
            <a:endParaRPr/>
          </a:p>
          <a:p>
            <a:pPr indent="0" lvl="0" marL="0" rtl="0" algn="l">
              <a:lnSpc>
                <a:spcPct val="125454"/>
              </a:lnSpc>
              <a:spcBef>
                <a:spcPts val="0"/>
              </a:spcBef>
              <a:spcAft>
                <a:spcPts val="0"/>
              </a:spcAft>
              <a:buNone/>
            </a:pPr>
            <a:r>
              <a:rPr b="1" lang="en"/>
              <a:t>Memory-mapped I/O</a:t>
            </a:r>
            <a:r>
              <a:rPr lang="en"/>
              <a:t>! </a:t>
            </a:r>
            <a:endParaRPr/>
          </a:p>
          <a:p>
            <a:pPr indent="0" lvl="0" marL="457200" rtl="0" algn="l">
              <a:lnSpc>
                <a:spcPct val="125454"/>
              </a:lnSpc>
              <a:spcBef>
                <a:spcPts val="0"/>
              </a:spcBef>
              <a:spcAft>
                <a:spcPts val="0"/>
              </a:spcAft>
              <a:buNone/>
            </a:pPr>
            <a:r>
              <a:rPr lang="en" sz="1400"/>
              <a:t>Uses special memory locations for the CPU and controller to talk to each other (very high addresses, like 0xFF00000); </a:t>
            </a:r>
            <a:endParaRPr sz="1400"/>
          </a:p>
          <a:p>
            <a:pPr indent="0" lvl="0" marL="457200" rtl="0" algn="l">
              <a:lnSpc>
                <a:spcPct val="125454"/>
              </a:lnSpc>
              <a:spcBef>
                <a:spcPts val="0"/>
              </a:spcBef>
              <a:spcAft>
                <a:spcPts val="0"/>
              </a:spcAft>
              <a:buNone/>
            </a:pPr>
            <a:r>
              <a:rPr lang="en" sz="1400"/>
              <a:t>What about cache? </a:t>
            </a:r>
            <a:endParaRPr sz="1400"/>
          </a:p>
          <a:p>
            <a:pPr indent="0" lvl="0" marL="0" rtl="0" algn="l">
              <a:lnSpc>
                <a:spcPct val="125454"/>
              </a:lnSpc>
              <a:spcBef>
                <a:spcPts val="0"/>
              </a:spcBef>
              <a:spcAft>
                <a:spcPts val="0"/>
              </a:spcAft>
              <a:buNone/>
            </a:pPr>
            <a:r>
              <a:rPr b="1" lang="en"/>
              <a:t>Device driver </a:t>
            </a:r>
            <a:r>
              <a:rPr lang="en"/>
              <a:t>- part of OS that issues commands to controllers</a:t>
            </a:r>
            <a:endParaRPr/>
          </a:p>
        </p:txBody>
      </p:sp>
      <p:sp>
        <p:nvSpPr>
          <p:cNvPr id="166" name="Google Shape;166;p30"/>
          <p:cNvSpPr/>
          <p:nvPr/>
        </p:nvSpPr>
        <p:spPr>
          <a:xfrm>
            <a:off x="7267475" y="1402775"/>
            <a:ext cx="1711800" cy="4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Computer</a:t>
            </a:r>
            <a:endParaRPr/>
          </a:p>
        </p:txBody>
      </p:sp>
      <p:sp>
        <p:nvSpPr>
          <p:cNvPr id="167" name="Google Shape;167;p30"/>
          <p:cNvSpPr/>
          <p:nvPr/>
        </p:nvSpPr>
        <p:spPr>
          <a:xfrm>
            <a:off x="7267475" y="2256538"/>
            <a:ext cx="1711800" cy="4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Device Controller</a:t>
            </a:r>
            <a:endParaRPr/>
          </a:p>
        </p:txBody>
      </p:sp>
      <p:sp>
        <p:nvSpPr>
          <p:cNvPr id="168" name="Google Shape;168;p30"/>
          <p:cNvSpPr/>
          <p:nvPr/>
        </p:nvSpPr>
        <p:spPr>
          <a:xfrm>
            <a:off x="7267475" y="3110325"/>
            <a:ext cx="1711800" cy="4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External I/O Device</a:t>
            </a:r>
            <a:endParaRPr/>
          </a:p>
        </p:txBody>
      </p:sp>
      <p:sp>
        <p:nvSpPr>
          <p:cNvPr id="169" name="Google Shape;169;p30"/>
          <p:cNvSpPr/>
          <p:nvPr/>
        </p:nvSpPr>
        <p:spPr>
          <a:xfrm>
            <a:off x="8048075" y="1886075"/>
            <a:ext cx="150600" cy="3624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p:nvPr/>
        </p:nvSpPr>
        <p:spPr>
          <a:xfrm>
            <a:off x="8048075" y="2739850"/>
            <a:ext cx="150600" cy="3624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Programmed I/O</a:t>
            </a:r>
            <a:endParaRPr/>
          </a:p>
        </p:txBody>
      </p:sp>
      <p:sp>
        <p:nvSpPr>
          <p:cNvPr id="176" name="Google Shape;176;p31"/>
          <p:cNvSpPr txBox="1"/>
          <p:nvPr>
            <p:ph idx="1" type="body"/>
          </p:nvPr>
        </p:nvSpPr>
        <p:spPr>
          <a:xfrm>
            <a:off x="519750" y="1028900"/>
            <a:ext cx="8104500" cy="3829200"/>
          </a:xfrm>
          <a:prstGeom prst="rect">
            <a:avLst/>
          </a:prstGeom>
        </p:spPr>
        <p:txBody>
          <a:bodyPr anchorCtr="0" anchor="t" bIns="91425" lIns="91425" spcFirstLastPara="1" rIns="91425" wrap="square" tIns="91425">
            <a:normAutofit/>
          </a:bodyPr>
          <a:lstStyle/>
          <a:p>
            <a:pPr indent="-342900" lvl="0" marL="457200" rtl="0" algn="l">
              <a:lnSpc>
                <a:spcPct val="125454"/>
              </a:lnSpc>
              <a:spcBef>
                <a:spcPts val="0"/>
              </a:spcBef>
              <a:spcAft>
                <a:spcPts val="0"/>
              </a:spcAft>
              <a:buSzPts val="1800"/>
              <a:buChar char="●"/>
            </a:pPr>
            <a:r>
              <a:rPr lang="en"/>
              <a:t>Interact with devices through special memory addresses, MMIO.</a:t>
            </a:r>
            <a:endParaRPr/>
          </a:p>
          <a:p>
            <a:pPr indent="-317500" lvl="1" marL="914400" rtl="0" algn="l">
              <a:lnSpc>
                <a:spcPct val="125454"/>
              </a:lnSpc>
              <a:spcBef>
                <a:spcPts val="0"/>
              </a:spcBef>
              <a:spcAft>
                <a:spcPts val="0"/>
              </a:spcAft>
              <a:buSzPts val="1400"/>
              <a:buChar char="○"/>
            </a:pPr>
            <a:r>
              <a:rPr lang="en" sz="1600"/>
              <a:t>loads/stores to do I/O! </a:t>
            </a:r>
            <a:endParaRPr sz="1600"/>
          </a:p>
          <a:p>
            <a:pPr indent="-330200" lvl="1" marL="914400" rtl="0" algn="l">
              <a:lnSpc>
                <a:spcPct val="125454"/>
              </a:lnSpc>
              <a:spcBef>
                <a:spcPts val="0"/>
              </a:spcBef>
              <a:spcAft>
                <a:spcPts val="0"/>
              </a:spcAft>
              <a:buSzPts val="1600"/>
              <a:buChar char="○"/>
            </a:pPr>
            <a:r>
              <a:rPr lang="en" sz="1600"/>
              <a:t>Ex.: Controller sets ready bit in status register, CPU reads data register and clears ready bit </a:t>
            </a:r>
            <a:endParaRPr sz="1600"/>
          </a:p>
          <a:p>
            <a:pPr indent="-342900" lvl="0" marL="457200" rtl="0" algn="l">
              <a:lnSpc>
                <a:spcPct val="125454"/>
              </a:lnSpc>
              <a:spcBef>
                <a:spcPts val="0"/>
              </a:spcBef>
              <a:spcAft>
                <a:spcPts val="0"/>
              </a:spcAft>
              <a:buSzPts val="1800"/>
              <a:buFont typeface="Open Sans"/>
              <a:buChar char="●"/>
            </a:pPr>
            <a:r>
              <a:rPr b="1" lang="en"/>
              <a:t>Polls </a:t>
            </a:r>
            <a:r>
              <a:rPr lang="en"/>
              <a:t>the memory location to check the flags, aka if the data is ready </a:t>
            </a:r>
            <a:endParaRPr/>
          </a:p>
          <a:p>
            <a:pPr indent="-330200" lvl="1" marL="914400" rtl="0" algn="l">
              <a:lnSpc>
                <a:spcPct val="125454"/>
              </a:lnSpc>
              <a:spcBef>
                <a:spcPts val="0"/>
              </a:spcBef>
              <a:spcAft>
                <a:spcPts val="0"/>
              </a:spcAft>
              <a:buSzPts val="1600"/>
              <a:buChar char="○"/>
            </a:pPr>
            <a:r>
              <a:rPr lang="en" sz="1600"/>
              <a:t>Very inefficient! Can require polling thousands or millions of times per input </a:t>
            </a:r>
            <a:endParaRPr sz="1600"/>
          </a:p>
          <a:p>
            <a:pPr indent="-330200" lvl="1" marL="914400" rtl="0" algn="l">
              <a:lnSpc>
                <a:spcPct val="125454"/>
              </a:lnSpc>
              <a:spcBef>
                <a:spcPts val="0"/>
              </a:spcBef>
              <a:spcAft>
                <a:spcPts val="0"/>
              </a:spcAft>
              <a:buSzPts val="1600"/>
              <a:buChar char="○"/>
            </a:pPr>
            <a:r>
              <a:rPr lang="en" sz="1600"/>
              <a:t>Can be improved somewhat with interrupts (interrupt handlers to do device interaction!) </a:t>
            </a:r>
            <a:endParaRPr sz="1600"/>
          </a:p>
          <a:p>
            <a:pPr indent="-330200" lvl="1" marL="914400" rtl="0" algn="l">
              <a:lnSpc>
                <a:spcPct val="125454"/>
              </a:lnSpc>
              <a:spcBef>
                <a:spcPts val="0"/>
              </a:spcBef>
              <a:spcAft>
                <a:spcPts val="0"/>
              </a:spcAft>
              <a:buSzPts val="1600"/>
              <a:buChar char="○"/>
            </a:pPr>
            <a:r>
              <a:rPr lang="en" sz="1600"/>
              <a:t>Best for slow speed devices that give data asynchronously (i.e. not tied to a clock) </a:t>
            </a:r>
            <a:endParaRPr sz="1600"/>
          </a:p>
          <a:p>
            <a:pPr indent="-330200" lvl="2" marL="1371600" rtl="0" algn="l">
              <a:spcBef>
                <a:spcPts val="0"/>
              </a:spcBef>
              <a:spcAft>
                <a:spcPts val="0"/>
              </a:spcAft>
              <a:buSzPts val="1600"/>
              <a:buChar char="■"/>
            </a:pPr>
            <a:r>
              <a:rPr lang="en" sz="1600"/>
              <a:t>Ex.: Keyboard and mouse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Announcements</a:t>
            </a:r>
            <a:endParaRPr/>
          </a:p>
        </p:txBody>
      </p:sp>
      <p:sp>
        <p:nvSpPr>
          <p:cNvPr id="62" name="Google Shape;62;p14"/>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b="1" lang="en" sz="2100"/>
              <a:t>Project 5 </a:t>
            </a:r>
            <a:r>
              <a:rPr lang="en" sz="2100"/>
              <a:t>is released and is due </a:t>
            </a:r>
            <a:r>
              <a:rPr b="1" lang="en" sz="2100">
                <a:solidFill>
                  <a:srgbClr val="674EA7"/>
                </a:solidFill>
              </a:rPr>
              <a:t>April 24th @ 11:59 PM</a:t>
            </a:r>
            <a:endParaRPr b="1" sz="2100"/>
          </a:p>
          <a:p>
            <a:pPr indent="-361950" lvl="0" marL="457200" rtl="0" algn="l">
              <a:spcBef>
                <a:spcPts val="0"/>
              </a:spcBef>
              <a:spcAft>
                <a:spcPts val="0"/>
              </a:spcAft>
              <a:buSzPts val="2100"/>
              <a:buChar char="●"/>
            </a:pPr>
            <a:r>
              <a:rPr b="1" lang="en" sz="2100"/>
              <a:t>Exam 4 </a:t>
            </a:r>
            <a:endParaRPr sz="2100"/>
          </a:p>
          <a:p>
            <a:pPr indent="-361950" lvl="1" marL="914400" rtl="0" algn="l">
              <a:spcBef>
                <a:spcPts val="0"/>
              </a:spcBef>
              <a:spcAft>
                <a:spcPts val="0"/>
              </a:spcAft>
              <a:buSzPts val="2100"/>
              <a:buChar char="○"/>
            </a:pPr>
            <a:r>
              <a:rPr lang="en" sz="1800"/>
              <a:t>Section B: </a:t>
            </a:r>
            <a:r>
              <a:rPr b="1" lang="en" sz="1800">
                <a:solidFill>
                  <a:srgbClr val="674EA7"/>
                </a:solidFill>
              </a:rPr>
              <a:t>April 30</a:t>
            </a:r>
            <a:r>
              <a:rPr b="1" baseline="30000" lang="en" sz="1800">
                <a:solidFill>
                  <a:srgbClr val="674EA7"/>
                </a:solidFill>
              </a:rPr>
              <a:t>th</a:t>
            </a:r>
            <a:r>
              <a:rPr b="1" lang="en" sz="1800">
                <a:solidFill>
                  <a:srgbClr val="674EA7"/>
                </a:solidFill>
              </a:rPr>
              <a:t> @ 2:40-3:55pm</a:t>
            </a:r>
            <a:endParaRPr b="1" sz="1800">
              <a:solidFill>
                <a:srgbClr val="674EA7"/>
              </a:solidFill>
            </a:endParaRPr>
          </a:p>
          <a:p>
            <a:pPr indent="-342900" lvl="1" marL="914400" rtl="0" algn="l">
              <a:spcBef>
                <a:spcPts val="0"/>
              </a:spcBef>
              <a:spcAft>
                <a:spcPts val="0"/>
              </a:spcAft>
              <a:buClr>
                <a:schemeClr val="dk1"/>
              </a:buClr>
              <a:buSzPts val="1800"/>
              <a:buChar char="○"/>
            </a:pPr>
            <a:r>
              <a:rPr lang="en" sz="1800"/>
              <a:t>Sections A: </a:t>
            </a:r>
            <a:r>
              <a:rPr b="1" lang="en" sz="1800">
                <a:solidFill>
                  <a:srgbClr val="674EA7"/>
                </a:solidFill>
              </a:rPr>
              <a:t>May 2</a:t>
            </a:r>
            <a:r>
              <a:rPr b="1" baseline="30000" lang="en" sz="1800">
                <a:solidFill>
                  <a:srgbClr val="674EA7"/>
                </a:solidFill>
              </a:rPr>
              <a:t>nd</a:t>
            </a:r>
            <a:r>
              <a:rPr b="1" lang="en" sz="1800">
                <a:solidFill>
                  <a:srgbClr val="674EA7"/>
                </a:solidFill>
              </a:rPr>
              <a:t> @ 11:20-12:35pm</a:t>
            </a:r>
            <a:endParaRPr b="1" sz="1800">
              <a:solidFill>
                <a:srgbClr val="674EA7"/>
              </a:solidFill>
            </a:endParaRPr>
          </a:p>
          <a:p>
            <a:pPr indent="-342900" lvl="1" marL="914400" rtl="0" algn="l">
              <a:spcBef>
                <a:spcPts val="0"/>
              </a:spcBef>
              <a:spcAft>
                <a:spcPts val="0"/>
              </a:spcAft>
              <a:buSzPts val="1800"/>
              <a:buChar char="○"/>
            </a:pPr>
            <a:r>
              <a:rPr lang="en" sz="1800"/>
              <a:t>Other makeups: Contact Kaylia to schedule ASAP</a:t>
            </a:r>
            <a:endParaRPr b="1" sz="1800"/>
          </a:p>
          <a:p>
            <a:pPr indent="-361950" lvl="0" marL="457200" rtl="0" algn="l">
              <a:spcBef>
                <a:spcPts val="0"/>
              </a:spcBef>
              <a:spcAft>
                <a:spcPts val="0"/>
              </a:spcAft>
              <a:buSzPts val="2100"/>
              <a:buChar char="●"/>
            </a:pPr>
            <a:r>
              <a:rPr b="1" lang="en" sz="2100"/>
              <a:t>Project 4 Makeup Demos after lab today</a:t>
            </a:r>
            <a:endParaRPr b="1" sz="2100"/>
          </a:p>
          <a:p>
            <a:pPr indent="-361950" lvl="0" marL="457200" rtl="0" algn="l">
              <a:spcBef>
                <a:spcPts val="0"/>
              </a:spcBef>
              <a:spcAft>
                <a:spcPts val="0"/>
              </a:spcAft>
              <a:buSzPts val="2100"/>
              <a:buChar char="●"/>
            </a:pPr>
            <a:r>
              <a:rPr b="1" lang="en" sz="2100"/>
              <a:t>Please fill out CIOS</a:t>
            </a:r>
            <a:endParaRPr b="1"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 Memory Access (DMA)</a:t>
            </a:r>
            <a:endParaRPr/>
          </a:p>
        </p:txBody>
      </p:sp>
      <p:sp>
        <p:nvSpPr>
          <p:cNvPr id="182" name="Google Shape;182;p32"/>
          <p:cNvSpPr txBox="1"/>
          <p:nvPr>
            <p:ph idx="1" type="body"/>
          </p:nvPr>
        </p:nvSpPr>
        <p:spPr>
          <a:xfrm>
            <a:off x="519750" y="1028900"/>
            <a:ext cx="4901100" cy="3813600"/>
          </a:xfrm>
          <a:prstGeom prst="rect">
            <a:avLst/>
          </a:prstGeom>
        </p:spPr>
        <p:txBody>
          <a:bodyPr anchorCtr="0" anchor="t" bIns="91425" lIns="91425" spcFirstLastPara="1" rIns="91425" wrap="square" tIns="91425">
            <a:normAutofit lnSpcReduction="10000"/>
          </a:bodyPr>
          <a:lstStyle/>
          <a:p>
            <a:pPr indent="-342900" lvl="0" marL="457200" rtl="0" algn="l">
              <a:lnSpc>
                <a:spcPct val="125454"/>
              </a:lnSpc>
              <a:spcBef>
                <a:spcPts val="0"/>
              </a:spcBef>
              <a:spcAft>
                <a:spcPts val="0"/>
              </a:spcAft>
              <a:buSzPts val="1800"/>
              <a:buChar char="●"/>
            </a:pPr>
            <a:r>
              <a:rPr lang="en"/>
              <a:t>Transfer data to/from memory without going through the processor</a:t>
            </a:r>
            <a:endParaRPr/>
          </a:p>
          <a:p>
            <a:pPr indent="-342900" lvl="0" marL="457200" rtl="0" algn="l">
              <a:lnSpc>
                <a:spcPct val="125454"/>
              </a:lnSpc>
              <a:spcBef>
                <a:spcPts val="0"/>
              </a:spcBef>
              <a:spcAft>
                <a:spcPts val="0"/>
              </a:spcAft>
              <a:buSzPts val="1800"/>
              <a:buChar char="●"/>
            </a:pPr>
            <a:r>
              <a:rPr lang="en"/>
              <a:t>CPU tells DMA controller what to do, DMA does memory accesses directly</a:t>
            </a:r>
            <a:endParaRPr/>
          </a:p>
          <a:p>
            <a:pPr indent="-342900" lvl="0" marL="457200" rtl="0" algn="l">
              <a:lnSpc>
                <a:spcPct val="125454"/>
              </a:lnSpc>
              <a:spcBef>
                <a:spcPts val="0"/>
              </a:spcBef>
              <a:spcAft>
                <a:spcPts val="0"/>
              </a:spcAft>
              <a:buSzPts val="1800"/>
              <a:buChar char="●"/>
            </a:pPr>
            <a:r>
              <a:rPr lang="en"/>
              <a:t>Write to registers (memory locations) in DMA controller: </a:t>
            </a:r>
            <a:endParaRPr/>
          </a:p>
          <a:p>
            <a:pPr indent="-317500" lvl="1" marL="914400" rtl="0" algn="l">
              <a:lnSpc>
                <a:spcPct val="125454"/>
              </a:lnSpc>
              <a:spcBef>
                <a:spcPts val="0"/>
              </a:spcBef>
              <a:spcAft>
                <a:spcPts val="0"/>
              </a:spcAft>
              <a:buSzPts val="1400"/>
              <a:buChar char="○"/>
            </a:pPr>
            <a:r>
              <a:rPr lang="en"/>
              <a:t>Transfer byte count </a:t>
            </a:r>
            <a:endParaRPr/>
          </a:p>
          <a:p>
            <a:pPr indent="-317500" lvl="1" marL="914400" rtl="0" algn="l">
              <a:lnSpc>
                <a:spcPct val="125454"/>
              </a:lnSpc>
              <a:spcBef>
                <a:spcPts val="0"/>
              </a:spcBef>
              <a:spcAft>
                <a:spcPts val="0"/>
              </a:spcAft>
              <a:buSzPts val="1400"/>
              <a:buChar char="○"/>
            </a:pPr>
            <a:r>
              <a:rPr lang="en"/>
              <a:t>Memory buffer address </a:t>
            </a:r>
            <a:endParaRPr/>
          </a:p>
          <a:p>
            <a:pPr indent="-317500" lvl="1" marL="914400" rtl="0" algn="l">
              <a:lnSpc>
                <a:spcPct val="125454"/>
              </a:lnSpc>
              <a:spcBef>
                <a:spcPts val="0"/>
              </a:spcBef>
              <a:spcAft>
                <a:spcPts val="0"/>
              </a:spcAft>
              <a:buSzPts val="1400"/>
              <a:buChar char="○"/>
            </a:pPr>
            <a:r>
              <a:rPr lang="en"/>
              <a:t>Device address </a:t>
            </a:r>
            <a:endParaRPr/>
          </a:p>
          <a:p>
            <a:pPr indent="-317500" lvl="1" marL="914400" rtl="0" algn="l">
              <a:lnSpc>
                <a:spcPct val="125454"/>
              </a:lnSpc>
              <a:spcBef>
                <a:spcPts val="0"/>
              </a:spcBef>
              <a:spcAft>
                <a:spcPts val="0"/>
              </a:spcAft>
              <a:buSzPts val="1400"/>
              <a:buChar char="○"/>
            </a:pPr>
            <a:r>
              <a:rPr lang="en"/>
              <a:t>Command</a:t>
            </a:r>
            <a:endParaRPr/>
          </a:p>
          <a:p>
            <a:pPr indent="-317500" lvl="1" marL="914400" rtl="0" algn="l">
              <a:lnSpc>
                <a:spcPct val="125454"/>
              </a:lnSpc>
              <a:spcBef>
                <a:spcPts val="0"/>
              </a:spcBef>
              <a:spcAft>
                <a:spcPts val="0"/>
              </a:spcAft>
              <a:buSzPts val="1400"/>
              <a:buChar char="○"/>
            </a:pPr>
            <a:r>
              <a:rPr lang="en"/>
              <a:t>Status (Go)</a:t>
            </a:r>
            <a:endParaRPr/>
          </a:p>
          <a:p>
            <a:pPr indent="0" lvl="0" marL="457200" rtl="0" algn="l">
              <a:lnSpc>
                <a:spcPct val="125454"/>
              </a:lnSpc>
              <a:spcBef>
                <a:spcPts val="0"/>
              </a:spcBef>
              <a:spcAft>
                <a:spcPts val="0"/>
              </a:spcAft>
              <a:buNone/>
            </a:pPr>
            <a:r>
              <a:t/>
            </a:r>
            <a:endParaRPr/>
          </a:p>
        </p:txBody>
      </p:sp>
      <p:pic>
        <p:nvPicPr>
          <p:cNvPr id="183" name="Google Shape;183;p32"/>
          <p:cNvPicPr preferRelativeResize="0"/>
          <p:nvPr/>
        </p:nvPicPr>
        <p:blipFill>
          <a:blip r:embed="rId3">
            <a:alphaModFix/>
          </a:blip>
          <a:stretch>
            <a:fillRect/>
          </a:stretch>
        </p:blipFill>
        <p:spPr>
          <a:xfrm>
            <a:off x="5420850" y="1028900"/>
            <a:ext cx="3723150" cy="3084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DMA Data Transfer</a:t>
            </a:r>
            <a:endParaRPr/>
          </a:p>
        </p:txBody>
      </p:sp>
      <p:pic>
        <p:nvPicPr>
          <p:cNvPr id="189" name="Google Shape;189;p33"/>
          <p:cNvPicPr preferRelativeResize="0"/>
          <p:nvPr/>
        </p:nvPicPr>
        <p:blipFill rotWithShape="1">
          <a:blip r:embed="rId3">
            <a:alphaModFix/>
          </a:blip>
          <a:srcRect b="18273" l="0" r="0" t="0"/>
          <a:stretch/>
        </p:blipFill>
        <p:spPr>
          <a:xfrm>
            <a:off x="1192675" y="1238250"/>
            <a:ext cx="6758649" cy="3124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PIO vs DMA</a:t>
            </a:r>
            <a:endParaRPr/>
          </a:p>
        </p:txBody>
      </p:sp>
      <p:pic>
        <p:nvPicPr>
          <p:cNvPr id="195" name="Google Shape;195;p34"/>
          <p:cNvPicPr preferRelativeResize="0"/>
          <p:nvPr/>
        </p:nvPicPr>
        <p:blipFill rotWithShape="1">
          <a:blip r:embed="rId3">
            <a:alphaModFix/>
          </a:blip>
          <a:srcRect b="8382" l="0" r="0" t="0"/>
          <a:stretch/>
        </p:blipFill>
        <p:spPr>
          <a:xfrm>
            <a:off x="1044463" y="949075"/>
            <a:ext cx="7055076" cy="3863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Disks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Disk Drive</a:t>
            </a:r>
            <a:endParaRPr/>
          </a:p>
        </p:txBody>
      </p:sp>
      <p:pic>
        <p:nvPicPr>
          <p:cNvPr id="206" name="Google Shape;206;p36"/>
          <p:cNvPicPr preferRelativeResize="0"/>
          <p:nvPr/>
        </p:nvPicPr>
        <p:blipFill rotWithShape="1">
          <a:blip r:embed="rId3">
            <a:alphaModFix/>
          </a:blip>
          <a:srcRect b="7244" l="0" r="1302" t="0"/>
          <a:stretch/>
        </p:blipFill>
        <p:spPr>
          <a:xfrm>
            <a:off x="3381375" y="472375"/>
            <a:ext cx="5762626" cy="4198726"/>
          </a:xfrm>
          <a:prstGeom prst="rect">
            <a:avLst/>
          </a:prstGeom>
          <a:noFill/>
          <a:ln>
            <a:noFill/>
          </a:ln>
        </p:spPr>
      </p:pic>
      <p:pic>
        <p:nvPicPr>
          <p:cNvPr id="207" name="Google Shape;207;p36"/>
          <p:cNvPicPr preferRelativeResize="0"/>
          <p:nvPr/>
        </p:nvPicPr>
        <p:blipFill>
          <a:blip r:embed="rId4">
            <a:alphaModFix/>
          </a:blip>
          <a:stretch>
            <a:fillRect/>
          </a:stretch>
        </p:blipFill>
        <p:spPr>
          <a:xfrm>
            <a:off x="257200" y="1146875"/>
            <a:ext cx="3524225" cy="3524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Disk Drive</a:t>
            </a:r>
            <a:endParaRPr/>
          </a:p>
        </p:txBody>
      </p:sp>
      <p:pic>
        <p:nvPicPr>
          <p:cNvPr id="213" name="Google Shape;213;p37"/>
          <p:cNvPicPr preferRelativeResize="0"/>
          <p:nvPr/>
        </p:nvPicPr>
        <p:blipFill rotWithShape="1">
          <a:blip r:embed="rId3">
            <a:alphaModFix/>
          </a:blip>
          <a:srcRect b="7244" l="0" r="26057" t="0"/>
          <a:stretch/>
        </p:blipFill>
        <p:spPr>
          <a:xfrm>
            <a:off x="5222050" y="624425"/>
            <a:ext cx="3921952" cy="3814226"/>
          </a:xfrm>
          <a:prstGeom prst="rect">
            <a:avLst/>
          </a:prstGeom>
          <a:noFill/>
          <a:ln>
            <a:noFill/>
          </a:ln>
        </p:spPr>
      </p:pic>
      <p:sp>
        <p:nvSpPr>
          <p:cNvPr id="214" name="Google Shape;214;p37"/>
          <p:cNvSpPr txBox="1"/>
          <p:nvPr/>
        </p:nvSpPr>
        <p:spPr>
          <a:xfrm>
            <a:off x="388350" y="998575"/>
            <a:ext cx="51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15" name="Google Shape;215;p37"/>
          <p:cNvSpPr txBox="1"/>
          <p:nvPr>
            <p:ph idx="1" type="body"/>
          </p:nvPr>
        </p:nvSpPr>
        <p:spPr>
          <a:xfrm>
            <a:off x="352350" y="998575"/>
            <a:ext cx="5175900" cy="3924300"/>
          </a:xfrm>
          <a:prstGeom prst="rect">
            <a:avLst/>
          </a:prstGeom>
        </p:spPr>
        <p:txBody>
          <a:bodyPr anchorCtr="0" anchor="t" bIns="91425" lIns="91425" spcFirstLastPara="1" rIns="91425" wrap="square" tIns="91425">
            <a:normAutofit/>
          </a:bodyPr>
          <a:lstStyle/>
          <a:p>
            <a:pPr indent="-342900" lvl="0" marL="457200" rtl="0" algn="l">
              <a:lnSpc>
                <a:spcPct val="105454"/>
              </a:lnSpc>
              <a:spcBef>
                <a:spcPts val="0"/>
              </a:spcBef>
              <a:spcAft>
                <a:spcPts val="0"/>
              </a:spcAft>
              <a:buSzPts val="1800"/>
              <a:buFont typeface="Open Sans"/>
              <a:buChar char="●"/>
            </a:pPr>
            <a:r>
              <a:rPr b="1" lang="en"/>
              <a:t>Platters</a:t>
            </a:r>
            <a:r>
              <a:rPr lang="en"/>
              <a:t> each with two surfaces </a:t>
            </a:r>
            <a:endParaRPr/>
          </a:p>
          <a:p>
            <a:pPr indent="-336550" lvl="1" marL="914400" rtl="0" algn="l">
              <a:lnSpc>
                <a:spcPct val="105454"/>
              </a:lnSpc>
              <a:spcBef>
                <a:spcPts val="0"/>
              </a:spcBef>
              <a:spcAft>
                <a:spcPts val="0"/>
              </a:spcAft>
              <a:buSzPts val="1700"/>
              <a:buChar char="○"/>
            </a:pPr>
            <a:r>
              <a:rPr lang="en" sz="1700"/>
              <a:t>Each platter has concentric tracks around the center spindle </a:t>
            </a:r>
            <a:endParaRPr sz="1700"/>
          </a:p>
          <a:p>
            <a:pPr indent="-342900" lvl="0" marL="457200" rtl="0" algn="l">
              <a:lnSpc>
                <a:spcPct val="105454"/>
              </a:lnSpc>
              <a:spcBef>
                <a:spcPts val="0"/>
              </a:spcBef>
              <a:spcAft>
                <a:spcPts val="0"/>
              </a:spcAft>
              <a:buSzPts val="1800"/>
              <a:buFont typeface="Open Sans"/>
              <a:buChar char="●"/>
            </a:pPr>
            <a:r>
              <a:rPr b="1" lang="en"/>
              <a:t>Tracks</a:t>
            </a:r>
            <a:r>
              <a:rPr lang="en"/>
              <a:t> are broken up into sectors </a:t>
            </a:r>
            <a:endParaRPr/>
          </a:p>
          <a:p>
            <a:pPr indent="-342900" lvl="0" marL="457200" rtl="0" algn="l">
              <a:lnSpc>
                <a:spcPct val="105454"/>
              </a:lnSpc>
              <a:spcBef>
                <a:spcPts val="0"/>
              </a:spcBef>
              <a:spcAft>
                <a:spcPts val="0"/>
              </a:spcAft>
              <a:buSzPts val="1800"/>
              <a:buFont typeface="Open Sans"/>
              <a:buChar char="●"/>
            </a:pPr>
            <a:r>
              <a:rPr b="1" lang="en"/>
              <a:t>Sector</a:t>
            </a:r>
            <a:r>
              <a:rPr lang="en"/>
              <a:t> are the fundamental unit of recording on a disk </a:t>
            </a:r>
            <a:endParaRPr/>
          </a:p>
          <a:p>
            <a:pPr indent="-323850" lvl="1" marL="914400" rtl="0" algn="l">
              <a:lnSpc>
                <a:spcPct val="105454"/>
              </a:lnSpc>
              <a:spcBef>
                <a:spcPts val="0"/>
              </a:spcBef>
              <a:spcAft>
                <a:spcPts val="0"/>
              </a:spcAft>
              <a:buSzPts val="1500"/>
              <a:buChar char="○"/>
            </a:pPr>
            <a:r>
              <a:rPr lang="en" sz="1500"/>
              <a:t>contiguous recording of bytes of information </a:t>
            </a:r>
            <a:endParaRPr sz="1500"/>
          </a:p>
          <a:p>
            <a:pPr indent="-342900" lvl="0" marL="457200" rtl="0" algn="l">
              <a:lnSpc>
                <a:spcPct val="105454"/>
              </a:lnSpc>
              <a:spcBef>
                <a:spcPts val="0"/>
              </a:spcBef>
              <a:spcAft>
                <a:spcPts val="0"/>
              </a:spcAft>
              <a:buSzPts val="1800"/>
              <a:buFont typeface="Open Sans"/>
              <a:buChar char="●"/>
            </a:pPr>
            <a:r>
              <a:rPr lang="en"/>
              <a:t>Magnetic read/write </a:t>
            </a:r>
            <a:r>
              <a:rPr b="1" lang="en"/>
              <a:t>heads</a:t>
            </a:r>
            <a:r>
              <a:rPr lang="en"/>
              <a:t> </a:t>
            </a:r>
            <a:endParaRPr/>
          </a:p>
          <a:p>
            <a:pPr indent="-323850" lvl="1" marL="914400" rtl="0" algn="l">
              <a:lnSpc>
                <a:spcPct val="105454"/>
              </a:lnSpc>
              <a:spcBef>
                <a:spcPts val="0"/>
              </a:spcBef>
              <a:spcAft>
                <a:spcPts val="0"/>
              </a:spcAft>
              <a:buSzPts val="1500"/>
              <a:buChar char="○"/>
            </a:pPr>
            <a:r>
              <a:rPr lang="en" sz="1500"/>
              <a:t>do not touch the surfaces </a:t>
            </a:r>
            <a:endParaRPr sz="1500"/>
          </a:p>
          <a:p>
            <a:pPr indent="-323850" lvl="1" marL="914400" rtl="0" algn="l">
              <a:lnSpc>
                <a:spcPct val="105454"/>
              </a:lnSpc>
              <a:spcBef>
                <a:spcPts val="0"/>
              </a:spcBef>
              <a:spcAft>
                <a:spcPts val="0"/>
              </a:spcAft>
              <a:buSzPts val="1500"/>
              <a:buChar char="○"/>
            </a:pPr>
            <a:r>
              <a:rPr lang="en" sz="1500"/>
              <a:t>all are connected to the same shaft using arms to form the head assembly </a:t>
            </a:r>
            <a:endParaRPr sz="1500"/>
          </a:p>
          <a:p>
            <a:pPr indent="-336550" lvl="0" marL="457200" rtl="0" algn="l">
              <a:lnSpc>
                <a:spcPct val="105454"/>
              </a:lnSpc>
              <a:spcBef>
                <a:spcPts val="0"/>
              </a:spcBef>
              <a:spcAft>
                <a:spcPts val="0"/>
              </a:spcAft>
              <a:buSzPts val="1700"/>
              <a:buFont typeface="Open Sans"/>
              <a:buChar char="●"/>
            </a:pPr>
            <a:r>
              <a:rPr b="1" lang="en" sz="1700"/>
              <a:t>“Logical cylinder”</a:t>
            </a:r>
            <a:r>
              <a:rPr lang="en" sz="1700"/>
              <a:t> is the set of corresponding tracks on all surfaces </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Disk Drive Calculations</a:t>
            </a:r>
            <a:endParaRPr/>
          </a:p>
        </p:txBody>
      </p:sp>
      <p:sp>
        <p:nvSpPr>
          <p:cNvPr id="221" name="Google Shape;221;p38"/>
          <p:cNvSpPr txBox="1"/>
          <p:nvPr/>
        </p:nvSpPr>
        <p:spPr>
          <a:xfrm>
            <a:off x="388350" y="998575"/>
            <a:ext cx="51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2" name="Google Shape;222;p38"/>
          <p:cNvSpPr txBox="1"/>
          <p:nvPr>
            <p:ph idx="1" type="body"/>
          </p:nvPr>
        </p:nvSpPr>
        <p:spPr>
          <a:xfrm>
            <a:off x="519750" y="1028900"/>
            <a:ext cx="4766700" cy="3416400"/>
          </a:xfrm>
          <a:prstGeom prst="rect">
            <a:avLst/>
          </a:prstGeom>
        </p:spPr>
        <p:txBody>
          <a:bodyPr anchorCtr="0" anchor="t" bIns="91425" lIns="91425" spcFirstLastPara="1" rIns="91425" wrap="square" tIns="91425">
            <a:normAutofit/>
          </a:bodyPr>
          <a:lstStyle/>
          <a:p>
            <a:pPr indent="-342900" lvl="0" marL="457200" rtl="0" algn="l">
              <a:lnSpc>
                <a:spcPct val="125454"/>
              </a:lnSpc>
              <a:spcBef>
                <a:spcPts val="0"/>
              </a:spcBef>
              <a:spcAft>
                <a:spcPts val="0"/>
              </a:spcAft>
              <a:buSzPts val="1800"/>
              <a:buChar char="●"/>
            </a:pPr>
            <a:r>
              <a:rPr b="1" lang="en"/>
              <a:t>p</a:t>
            </a:r>
            <a:r>
              <a:rPr lang="en"/>
              <a:t>: # of platters</a:t>
            </a:r>
            <a:endParaRPr/>
          </a:p>
          <a:p>
            <a:pPr indent="-342900" lvl="0" marL="457200" rtl="0" algn="l">
              <a:lnSpc>
                <a:spcPct val="125454"/>
              </a:lnSpc>
              <a:spcBef>
                <a:spcPts val="0"/>
              </a:spcBef>
              <a:spcAft>
                <a:spcPts val="0"/>
              </a:spcAft>
              <a:buSzPts val="1800"/>
              <a:buChar char="●"/>
            </a:pPr>
            <a:r>
              <a:rPr b="1" lang="en"/>
              <a:t>n</a:t>
            </a:r>
            <a:r>
              <a:rPr lang="en"/>
              <a:t>: # of surfaces on plate (1 or 2)</a:t>
            </a:r>
            <a:endParaRPr/>
          </a:p>
          <a:p>
            <a:pPr indent="-342900" lvl="0" marL="457200" rtl="0" algn="l">
              <a:lnSpc>
                <a:spcPct val="125454"/>
              </a:lnSpc>
              <a:spcBef>
                <a:spcPts val="0"/>
              </a:spcBef>
              <a:spcAft>
                <a:spcPts val="0"/>
              </a:spcAft>
              <a:buSzPts val="1800"/>
              <a:buChar char="●"/>
            </a:pPr>
            <a:r>
              <a:rPr b="1" lang="en"/>
              <a:t>t</a:t>
            </a:r>
            <a:r>
              <a:rPr lang="en"/>
              <a:t>: # of tracks per surface</a:t>
            </a:r>
            <a:endParaRPr/>
          </a:p>
          <a:p>
            <a:pPr indent="-342900" lvl="0" marL="457200" rtl="0" algn="l">
              <a:lnSpc>
                <a:spcPct val="125454"/>
              </a:lnSpc>
              <a:spcBef>
                <a:spcPts val="0"/>
              </a:spcBef>
              <a:spcAft>
                <a:spcPts val="0"/>
              </a:spcAft>
              <a:buSzPts val="1800"/>
              <a:buChar char="●"/>
            </a:pPr>
            <a:r>
              <a:rPr b="1" lang="en"/>
              <a:t>s</a:t>
            </a:r>
            <a:r>
              <a:rPr lang="en"/>
              <a:t>: # of sectors per track</a:t>
            </a:r>
            <a:endParaRPr/>
          </a:p>
          <a:p>
            <a:pPr indent="-342900" lvl="0" marL="457200" rtl="0" algn="l">
              <a:lnSpc>
                <a:spcPct val="125454"/>
              </a:lnSpc>
              <a:spcBef>
                <a:spcPts val="0"/>
              </a:spcBef>
              <a:spcAft>
                <a:spcPts val="0"/>
              </a:spcAft>
              <a:buSzPts val="1800"/>
              <a:buChar char="●"/>
            </a:pPr>
            <a:r>
              <a:rPr b="1" lang="en"/>
              <a:t>b</a:t>
            </a:r>
            <a:r>
              <a:rPr lang="en"/>
              <a:t>: # of bytes per sector</a:t>
            </a:r>
            <a:endParaRPr/>
          </a:p>
          <a:p>
            <a:pPr indent="0" lvl="0" marL="457200" rtl="0" algn="l">
              <a:lnSpc>
                <a:spcPct val="125454"/>
              </a:lnSpc>
              <a:spcBef>
                <a:spcPts val="0"/>
              </a:spcBef>
              <a:spcAft>
                <a:spcPts val="0"/>
              </a:spcAft>
              <a:buNone/>
            </a:pPr>
            <a:r>
              <a:t/>
            </a:r>
            <a:endParaRPr/>
          </a:p>
          <a:p>
            <a:pPr indent="0" lvl="0" marL="457200" rtl="0" algn="l">
              <a:lnSpc>
                <a:spcPct val="125454"/>
              </a:lnSpc>
              <a:spcBef>
                <a:spcPts val="0"/>
              </a:spcBef>
              <a:spcAft>
                <a:spcPts val="0"/>
              </a:spcAft>
              <a:buNone/>
            </a:pPr>
            <a:r>
              <a:t/>
            </a:r>
            <a:endParaRPr/>
          </a:p>
          <a:p>
            <a:pPr indent="0" lvl="0" marL="0" rtl="0" algn="l">
              <a:lnSpc>
                <a:spcPct val="125454"/>
              </a:lnSpc>
              <a:spcBef>
                <a:spcPts val="0"/>
              </a:spcBef>
              <a:spcAft>
                <a:spcPts val="0"/>
              </a:spcAft>
              <a:buNone/>
            </a:pPr>
            <a:r>
              <a:rPr lang="en"/>
              <a:t>Disk Capacity: p * n * t * s * b</a:t>
            </a:r>
            <a:endParaRPr/>
          </a:p>
          <a:p>
            <a:pPr indent="0" lvl="0" marL="0" rtl="0" algn="l">
              <a:spcBef>
                <a:spcPts val="0"/>
              </a:spcBef>
              <a:spcAft>
                <a:spcPts val="1200"/>
              </a:spcAft>
              <a:buNone/>
            </a:pPr>
            <a:r>
              <a:t/>
            </a:r>
            <a:endParaRPr/>
          </a:p>
        </p:txBody>
      </p:sp>
      <p:pic>
        <p:nvPicPr>
          <p:cNvPr id="223" name="Google Shape;223;p38"/>
          <p:cNvPicPr preferRelativeResize="0"/>
          <p:nvPr/>
        </p:nvPicPr>
        <p:blipFill rotWithShape="1">
          <a:blip r:embed="rId3">
            <a:alphaModFix/>
          </a:blip>
          <a:srcRect b="7244" l="0" r="26057" t="0"/>
          <a:stretch/>
        </p:blipFill>
        <p:spPr>
          <a:xfrm>
            <a:off x="5222050" y="624425"/>
            <a:ext cx="3921952" cy="38142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9"/>
          <p:cNvPicPr preferRelativeResize="0"/>
          <p:nvPr/>
        </p:nvPicPr>
        <p:blipFill rotWithShape="1">
          <a:blip r:embed="rId3">
            <a:alphaModFix/>
          </a:blip>
          <a:srcRect b="18885" l="0" r="7201" t="22040"/>
          <a:stretch/>
        </p:blipFill>
        <p:spPr>
          <a:xfrm>
            <a:off x="3848100" y="2359475"/>
            <a:ext cx="5295900" cy="2528550"/>
          </a:xfrm>
          <a:prstGeom prst="rect">
            <a:avLst/>
          </a:prstGeom>
          <a:noFill/>
          <a:ln>
            <a:noFill/>
          </a:ln>
        </p:spPr>
      </p:pic>
      <p:sp>
        <p:nvSpPr>
          <p:cNvPr id="229" name="Google Shape;229;p39"/>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Sectors &amp; Zoning</a:t>
            </a:r>
            <a:endParaRPr/>
          </a:p>
        </p:txBody>
      </p:sp>
      <p:sp>
        <p:nvSpPr>
          <p:cNvPr id="230" name="Google Shape;230;p39"/>
          <p:cNvSpPr txBox="1"/>
          <p:nvPr>
            <p:ph idx="1" type="body"/>
          </p:nvPr>
        </p:nvSpPr>
        <p:spPr>
          <a:xfrm>
            <a:off x="261525" y="1020975"/>
            <a:ext cx="8259600" cy="3765900"/>
          </a:xfrm>
          <a:prstGeom prst="rect">
            <a:avLst/>
          </a:prstGeom>
        </p:spPr>
        <p:txBody>
          <a:bodyPr anchorCtr="0" anchor="t" bIns="91425" lIns="91425" spcFirstLastPara="1" rIns="91425" wrap="square" tIns="91425">
            <a:normAutofit/>
          </a:bodyPr>
          <a:lstStyle/>
          <a:p>
            <a:pPr indent="-342900" lvl="0" marL="457200" rtl="0" algn="l">
              <a:lnSpc>
                <a:spcPct val="125454"/>
              </a:lnSpc>
              <a:spcBef>
                <a:spcPts val="0"/>
              </a:spcBef>
              <a:spcAft>
                <a:spcPts val="0"/>
              </a:spcAft>
              <a:buSzPts val="1800"/>
              <a:buChar char="●"/>
            </a:pPr>
            <a:r>
              <a:rPr lang="en"/>
              <a:t>Different tracks have different numbers of sectors</a:t>
            </a:r>
            <a:endParaRPr/>
          </a:p>
          <a:p>
            <a:pPr indent="-317500" lvl="1" marL="914400" rtl="0" algn="l">
              <a:lnSpc>
                <a:spcPct val="125454"/>
              </a:lnSpc>
              <a:spcBef>
                <a:spcPts val="0"/>
              </a:spcBef>
              <a:spcAft>
                <a:spcPts val="0"/>
              </a:spcAft>
              <a:buSzPts val="1400"/>
              <a:buFont typeface="Open Sans"/>
              <a:buChar char="○"/>
            </a:pPr>
            <a:r>
              <a:rPr lang="en" sz="1400"/>
              <a:t>Tracks with the same number of sectors are in the same </a:t>
            </a:r>
            <a:r>
              <a:rPr b="1" lang="en" sz="1400"/>
              <a:t>zone </a:t>
            </a:r>
            <a:endParaRPr b="1" sz="1400"/>
          </a:p>
          <a:p>
            <a:pPr indent="-342900" lvl="0" marL="457200" rtl="0" algn="l">
              <a:lnSpc>
                <a:spcPct val="125454"/>
              </a:lnSpc>
              <a:spcBef>
                <a:spcPts val="0"/>
              </a:spcBef>
              <a:spcAft>
                <a:spcPts val="0"/>
              </a:spcAft>
              <a:buSzPts val="1800"/>
              <a:buChar char="●"/>
            </a:pPr>
            <a:r>
              <a:rPr lang="en"/>
              <a:t>New capacity formula: </a:t>
            </a:r>
            <a:endParaRPr/>
          </a:p>
          <a:p>
            <a:pPr indent="-342900" lvl="0" marL="457200" rtl="0" algn="l">
              <a:lnSpc>
                <a:spcPct val="125454"/>
              </a:lnSpc>
              <a:spcBef>
                <a:spcPts val="0"/>
              </a:spcBef>
              <a:spcAft>
                <a:spcPts val="0"/>
              </a:spcAft>
              <a:buSzPts val="1800"/>
              <a:buChar char="●"/>
            </a:pPr>
            <a:r>
              <a:rPr lang="en"/>
              <a:t>p ∗ n ∗ (∑(t_i∗s_i)) ∗ b</a:t>
            </a:r>
            <a:r>
              <a:rPr lang="en" sz="1100"/>
              <a:t> </a:t>
            </a:r>
            <a:r>
              <a:rPr lang="en"/>
              <a:t>bytes for each zone i having t_i</a:t>
            </a:r>
            <a:r>
              <a:rPr lang="en" sz="1100"/>
              <a:t>  </a:t>
            </a:r>
            <a:r>
              <a:rPr lang="en"/>
              <a:t>tracks, each with s_i sectors per track </a:t>
            </a:r>
            <a:endParaRPr/>
          </a:p>
          <a:p>
            <a:pPr indent="-342900" lvl="0" marL="457200" rtl="0" algn="l">
              <a:lnSpc>
                <a:spcPct val="125454"/>
              </a:lnSpc>
              <a:spcBef>
                <a:spcPts val="0"/>
              </a:spcBef>
              <a:spcAft>
                <a:spcPts val="0"/>
              </a:spcAft>
              <a:buSzPts val="1800"/>
              <a:buChar char="●"/>
            </a:pPr>
            <a:r>
              <a:rPr lang="en"/>
              <a:t>Data transfer rate formula </a:t>
            </a:r>
            <a:endParaRPr/>
          </a:p>
          <a:p>
            <a:pPr indent="0" lvl="0" marL="457200" rtl="0" algn="l">
              <a:lnSpc>
                <a:spcPct val="125454"/>
              </a:lnSpc>
              <a:spcBef>
                <a:spcPts val="0"/>
              </a:spcBef>
              <a:spcAft>
                <a:spcPts val="0"/>
              </a:spcAft>
              <a:buNone/>
            </a:pPr>
            <a:r>
              <a:rPr lang="en"/>
              <a:t>is the same, but is now per-zone</a:t>
            </a:r>
            <a:endParaRPr/>
          </a:p>
          <a:p>
            <a:pPr indent="-342900" lvl="0" marL="457200" rtl="0" algn="l">
              <a:lnSpc>
                <a:spcPct val="125454"/>
              </a:lnSpc>
              <a:spcBef>
                <a:spcPts val="0"/>
              </a:spcBef>
              <a:spcAft>
                <a:spcPts val="0"/>
              </a:spcAft>
              <a:buSzPts val="1800"/>
              <a:buChar char="●"/>
            </a:pPr>
            <a:r>
              <a:rPr lang="en"/>
              <a:t>Data stored on outer shells has</a:t>
            </a:r>
            <a:endParaRPr/>
          </a:p>
          <a:p>
            <a:pPr indent="0" lvl="0" marL="0" rtl="0" algn="l">
              <a:lnSpc>
                <a:spcPct val="125454"/>
              </a:lnSpc>
              <a:spcBef>
                <a:spcPts val="0"/>
              </a:spcBef>
              <a:spcAft>
                <a:spcPts val="0"/>
              </a:spcAft>
              <a:buNone/>
            </a:pPr>
            <a:r>
              <a:rPr lang="en"/>
              <a:t>	</a:t>
            </a:r>
            <a:r>
              <a:rPr lang="en"/>
              <a:t>h</a:t>
            </a:r>
            <a:r>
              <a:rPr lang="en"/>
              <a:t>igher data transfer rate</a:t>
            </a:r>
            <a:endParaRPr/>
          </a:p>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Drive Metrics</a:t>
            </a:r>
            <a:endParaRPr/>
          </a:p>
        </p:txBody>
      </p:sp>
      <p:sp>
        <p:nvSpPr>
          <p:cNvPr id="236" name="Google Shape;236;p40"/>
          <p:cNvSpPr txBox="1"/>
          <p:nvPr>
            <p:ph idx="1" type="body"/>
          </p:nvPr>
        </p:nvSpPr>
        <p:spPr>
          <a:xfrm>
            <a:off x="519750" y="1028900"/>
            <a:ext cx="8293200" cy="3416400"/>
          </a:xfrm>
          <a:prstGeom prst="rect">
            <a:avLst/>
          </a:prstGeom>
        </p:spPr>
        <p:txBody>
          <a:bodyPr anchorCtr="0" anchor="t" bIns="91425" lIns="91425" spcFirstLastPara="1" rIns="91425" wrap="square" tIns="91425">
            <a:normAutofit lnSpcReduction="20000"/>
          </a:bodyPr>
          <a:lstStyle/>
          <a:p>
            <a:pPr indent="-342900" lvl="0" marL="457200" rtl="0" algn="l">
              <a:lnSpc>
                <a:spcPct val="125454"/>
              </a:lnSpc>
              <a:spcBef>
                <a:spcPts val="0"/>
              </a:spcBef>
              <a:spcAft>
                <a:spcPts val="0"/>
              </a:spcAft>
              <a:buSzPts val="1800"/>
              <a:buFont typeface="Open Sans"/>
              <a:buChar char="●"/>
            </a:pPr>
            <a:r>
              <a:rPr b="1" lang="en"/>
              <a:t>Seek time</a:t>
            </a:r>
            <a:r>
              <a:rPr lang="en"/>
              <a:t>: time to move the head to the right cylinder </a:t>
            </a:r>
            <a:endParaRPr/>
          </a:p>
          <a:p>
            <a:pPr indent="-342900" lvl="0" marL="457200" rtl="0" algn="l">
              <a:lnSpc>
                <a:spcPct val="125454"/>
              </a:lnSpc>
              <a:spcBef>
                <a:spcPts val="0"/>
              </a:spcBef>
              <a:spcAft>
                <a:spcPts val="0"/>
              </a:spcAft>
              <a:buSzPts val="1800"/>
              <a:buFont typeface="Open Sans"/>
              <a:buChar char="●"/>
            </a:pPr>
            <a:r>
              <a:rPr b="1" lang="en"/>
              <a:t>Rotational latency</a:t>
            </a:r>
            <a:r>
              <a:rPr lang="en"/>
              <a:t>: time to spin the disk to get the right sector under the head </a:t>
            </a:r>
            <a:endParaRPr/>
          </a:p>
          <a:p>
            <a:pPr indent="-342900" lvl="0" marL="457200" rtl="0" algn="l">
              <a:lnSpc>
                <a:spcPct val="125454"/>
              </a:lnSpc>
              <a:spcBef>
                <a:spcPts val="0"/>
              </a:spcBef>
              <a:spcAft>
                <a:spcPts val="0"/>
              </a:spcAft>
              <a:buSzPts val="1800"/>
              <a:buFont typeface="Open Sans"/>
              <a:buChar char="●"/>
            </a:pPr>
            <a:r>
              <a:rPr b="1" lang="en"/>
              <a:t>Data transfer time</a:t>
            </a:r>
            <a:r>
              <a:rPr lang="en"/>
              <a:t>: time to transfer data between the head and the disk </a:t>
            </a:r>
            <a:endParaRPr/>
          </a:p>
          <a:p>
            <a:pPr indent="-342900" lvl="0" marL="457200" rtl="0" algn="l">
              <a:lnSpc>
                <a:spcPct val="125454"/>
              </a:lnSpc>
              <a:spcBef>
                <a:spcPts val="0"/>
              </a:spcBef>
              <a:spcAft>
                <a:spcPts val="0"/>
              </a:spcAft>
              <a:buSzPts val="1800"/>
              <a:buFont typeface="Open Sans"/>
              <a:buChar char="●"/>
            </a:pPr>
            <a:r>
              <a:rPr b="1" lang="en"/>
              <a:t>Sector read time </a:t>
            </a:r>
            <a:r>
              <a:rPr lang="en"/>
              <a:t>- amount of time it takes to read a single sector </a:t>
            </a:r>
            <a:endParaRPr/>
          </a:p>
          <a:p>
            <a:pPr indent="-342900" lvl="0" marL="457200" rtl="0" algn="l">
              <a:lnSpc>
                <a:spcPct val="125454"/>
              </a:lnSpc>
              <a:spcBef>
                <a:spcPts val="0"/>
              </a:spcBef>
              <a:spcAft>
                <a:spcPts val="0"/>
              </a:spcAft>
              <a:buSzPts val="1800"/>
              <a:buFont typeface="Open Sans"/>
              <a:buChar char="●"/>
            </a:pPr>
            <a:r>
              <a:rPr b="1" lang="en"/>
              <a:t>Data transfer rate </a:t>
            </a:r>
            <a:r>
              <a:rPr lang="en"/>
              <a:t>= (s * b * r) / 60   [</a:t>
            </a:r>
            <a:r>
              <a:rPr lang="en"/>
              <a:t>bytes/second]</a:t>
            </a:r>
            <a:endParaRPr/>
          </a:p>
          <a:p>
            <a:pPr indent="-317500" lvl="1" marL="914400" rtl="0" algn="l">
              <a:lnSpc>
                <a:spcPct val="125454"/>
              </a:lnSpc>
              <a:spcBef>
                <a:spcPts val="0"/>
              </a:spcBef>
              <a:spcAft>
                <a:spcPts val="0"/>
              </a:spcAft>
              <a:buSzPts val="1400"/>
              <a:buChar char="○"/>
            </a:pPr>
            <a:r>
              <a:rPr lang="en" sz="1400"/>
              <a:t>p = # of platters </a:t>
            </a:r>
            <a:endParaRPr sz="1400"/>
          </a:p>
          <a:p>
            <a:pPr indent="-317500" lvl="1" marL="914400" rtl="0" algn="l">
              <a:lnSpc>
                <a:spcPct val="125454"/>
              </a:lnSpc>
              <a:spcBef>
                <a:spcPts val="0"/>
              </a:spcBef>
              <a:spcAft>
                <a:spcPts val="0"/>
              </a:spcAft>
              <a:buSzPts val="1400"/>
              <a:buChar char="○"/>
            </a:pPr>
            <a:r>
              <a:rPr lang="en" sz="1400"/>
              <a:t>n = # of surfaces per platter </a:t>
            </a:r>
            <a:endParaRPr sz="1400"/>
          </a:p>
          <a:p>
            <a:pPr indent="-317500" lvl="1" marL="914400" rtl="0" algn="l">
              <a:lnSpc>
                <a:spcPct val="125454"/>
              </a:lnSpc>
              <a:spcBef>
                <a:spcPts val="0"/>
              </a:spcBef>
              <a:spcAft>
                <a:spcPts val="0"/>
              </a:spcAft>
              <a:buSzPts val="1400"/>
              <a:buChar char="○"/>
            </a:pPr>
            <a:r>
              <a:rPr lang="en" sz="1400"/>
              <a:t>t = # of tracks per surface </a:t>
            </a:r>
            <a:endParaRPr sz="1400"/>
          </a:p>
          <a:p>
            <a:pPr indent="-317500" lvl="1" marL="914400" rtl="0" algn="l">
              <a:lnSpc>
                <a:spcPct val="125454"/>
              </a:lnSpc>
              <a:spcBef>
                <a:spcPts val="0"/>
              </a:spcBef>
              <a:spcAft>
                <a:spcPts val="0"/>
              </a:spcAft>
              <a:buSzPts val="1400"/>
              <a:buChar char="○"/>
            </a:pPr>
            <a:r>
              <a:rPr lang="en" sz="1400"/>
              <a:t>s = # of sectors per track </a:t>
            </a:r>
            <a:endParaRPr sz="1400"/>
          </a:p>
          <a:p>
            <a:pPr indent="-317500" lvl="1" marL="914400" rtl="0" algn="l">
              <a:lnSpc>
                <a:spcPct val="125454"/>
              </a:lnSpc>
              <a:spcBef>
                <a:spcPts val="0"/>
              </a:spcBef>
              <a:spcAft>
                <a:spcPts val="0"/>
              </a:spcAft>
              <a:buSzPts val="1400"/>
              <a:buChar char="○"/>
            </a:pPr>
            <a:r>
              <a:rPr lang="en" sz="1400"/>
              <a:t>b = # of bytes per sector </a:t>
            </a:r>
            <a:endParaRPr sz="1400"/>
          </a:p>
          <a:p>
            <a:pPr indent="-317500" lvl="1" marL="914400" rtl="0" algn="l">
              <a:lnSpc>
                <a:spcPct val="125454"/>
              </a:lnSpc>
              <a:spcBef>
                <a:spcPts val="0"/>
              </a:spcBef>
              <a:spcAft>
                <a:spcPts val="0"/>
              </a:spcAft>
              <a:buSzPts val="1400"/>
              <a:buChar char="○"/>
            </a:pPr>
            <a:r>
              <a:rPr lang="en" sz="1400"/>
              <a:t>r = rotation speed of disk in RPM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242" name="Google Shape;242;p41"/>
          <p:cNvSpPr txBox="1"/>
          <p:nvPr>
            <p:ph idx="1" type="body"/>
          </p:nvPr>
        </p:nvSpPr>
        <p:spPr>
          <a:xfrm>
            <a:off x="519750" y="1152475"/>
            <a:ext cx="3387300" cy="359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4096</a:t>
            </a:r>
            <a:r>
              <a:rPr lang="en" sz="1600"/>
              <a:t> Bytes per sector</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2^20 = </a:t>
            </a:r>
            <a:r>
              <a:rPr b="1" lang="en" sz="1600"/>
              <a:t>1048576</a:t>
            </a:r>
            <a:r>
              <a:rPr lang="en" sz="1600"/>
              <a:t> tracks </a:t>
            </a:r>
            <a:endParaRPr sz="1600"/>
          </a:p>
          <a:p>
            <a:pPr indent="0" lvl="0" marL="0" rtl="0" algn="l">
              <a:lnSpc>
                <a:spcPct val="150000"/>
              </a:lnSpc>
              <a:spcBef>
                <a:spcPts val="0"/>
              </a:spcBef>
              <a:spcAft>
                <a:spcPts val="0"/>
              </a:spcAft>
              <a:buNone/>
            </a:pPr>
            <a:r>
              <a:rPr lang="en" sz="1600"/>
              <a:t>per surface</a:t>
            </a:r>
            <a:endParaRPr sz="1600"/>
          </a:p>
          <a:p>
            <a:pPr indent="0" lvl="0" marL="0" rtl="0" algn="l">
              <a:lnSpc>
                <a:spcPct val="150000"/>
              </a:lnSpc>
              <a:spcBef>
                <a:spcPts val="0"/>
              </a:spcBef>
              <a:spcAft>
                <a:spcPts val="0"/>
              </a:spcAft>
              <a:buNone/>
            </a:pPr>
            <a:r>
              <a:rPr b="1" lang="en" sz="1600"/>
              <a:t>8</a:t>
            </a:r>
            <a:r>
              <a:rPr lang="en" sz="1600"/>
              <a:t> Platters</a:t>
            </a:r>
            <a:endParaRPr sz="1600"/>
          </a:p>
          <a:p>
            <a:pPr indent="0" lvl="0" marL="0" rtl="0" algn="l">
              <a:lnSpc>
                <a:spcPct val="150000"/>
              </a:lnSpc>
              <a:spcBef>
                <a:spcPts val="0"/>
              </a:spcBef>
              <a:spcAft>
                <a:spcPts val="0"/>
              </a:spcAft>
              <a:buClr>
                <a:schemeClr val="dk1"/>
              </a:buClr>
              <a:buSzPts val="1100"/>
              <a:buFont typeface="Arial"/>
              <a:buNone/>
            </a:pPr>
            <a:r>
              <a:rPr b="1" lang="en" sz="1600"/>
              <a:t>2 </a:t>
            </a:r>
            <a:r>
              <a:rPr lang="en" sz="1600"/>
              <a:t>Surfaces per platter</a:t>
            </a:r>
            <a:endParaRPr sz="1600"/>
          </a:p>
          <a:p>
            <a:pPr indent="0" lvl="0" marL="0" rtl="0" algn="l">
              <a:lnSpc>
                <a:spcPct val="150000"/>
              </a:lnSpc>
              <a:spcBef>
                <a:spcPts val="0"/>
              </a:spcBef>
              <a:spcAft>
                <a:spcPts val="0"/>
              </a:spcAft>
              <a:buNone/>
            </a:pPr>
            <a:r>
              <a:t/>
            </a:r>
            <a:endParaRPr b="1" sz="1600"/>
          </a:p>
        </p:txBody>
      </p:sp>
      <p:sp>
        <p:nvSpPr>
          <p:cNvPr id="243" name="Google Shape;243;p41"/>
          <p:cNvSpPr txBox="1"/>
          <p:nvPr>
            <p:ph idx="2" type="body"/>
          </p:nvPr>
        </p:nvSpPr>
        <p:spPr>
          <a:xfrm>
            <a:off x="3003675" y="1152475"/>
            <a:ext cx="605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700"/>
              <a:t>What’s the total capacity of this hard drive?</a:t>
            </a:r>
            <a:endParaRPr b="1"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782250" y="1356400"/>
            <a:ext cx="7579500" cy="226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APPLY TO BE A TA for Fall/Summer</a:t>
            </a:r>
            <a:endParaRPr sz="5400"/>
          </a:p>
          <a:p>
            <a:pPr indent="0" lvl="0" marL="0" rtl="0" algn="ctr">
              <a:lnSpc>
                <a:spcPct val="115000"/>
              </a:lnSpc>
              <a:spcBef>
                <a:spcPts val="0"/>
              </a:spcBef>
              <a:spcAft>
                <a:spcPts val="0"/>
              </a:spcAft>
              <a:buNone/>
            </a:pPr>
            <a:r>
              <a:rPr lang="en" sz="3000" u="sng">
                <a:solidFill>
                  <a:srgbClr val="674EA7"/>
                </a:solidFill>
                <a:hlinkClick r:id="rId3">
                  <a:extLst>
                    <a:ext uri="{A12FA001-AC4F-418D-AE19-62706E023703}">
                      <ahyp:hlinkClr val="tx"/>
                    </a:ext>
                  </a:extLst>
                </a:hlinkClick>
              </a:rPr>
              <a:t>https://ta-app.cc.gatech.edu</a:t>
            </a:r>
            <a:r>
              <a:rPr lang="en" sz="3000">
                <a:solidFill>
                  <a:srgbClr val="674EA7"/>
                </a:solidFill>
              </a:rPr>
              <a:t> </a:t>
            </a:r>
            <a:endParaRPr sz="3000">
              <a:solidFill>
                <a:srgbClr val="674EA7"/>
              </a:solidFill>
            </a:endParaRPr>
          </a:p>
          <a:p>
            <a:pPr indent="0" lvl="0" marL="0" rtl="0" algn="ctr">
              <a:lnSpc>
                <a:spcPct val="115000"/>
              </a:lnSpc>
              <a:spcBef>
                <a:spcPts val="0"/>
              </a:spcBef>
              <a:spcAft>
                <a:spcPts val="0"/>
              </a:spcAft>
              <a:buNone/>
            </a:pPr>
            <a:r>
              <a:rPr lang="en" sz="1900"/>
              <a:t>GATECH VPN IS REQUIRED FOR OFF-CAMPUS ACCESS</a:t>
            </a:r>
            <a:endParaRPr sz="1900"/>
          </a:p>
          <a:p>
            <a:pPr indent="0" lvl="0" marL="0" rtl="0" algn="ctr">
              <a:lnSpc>
                <a:spcPct val="115000"/>
              </a:lnSpc>
              <a:spcBef>
                <a:spcPts val="0"/>
              </a:spcBef>
              <a:spcAft>
                <a:spcPts val="0"/>
              </a:spcAft>
              <a:buNone/>
            </a:pPr>
            <a:r>
              <a:rPr lang="en" sz="1900"/>
              <a:t>We also need summer TAs :)</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249" name="Google Shape;249;p42"/>
          <p:cNvSpPr txBox="1"/>
          <p:nvPr>
            <p:ph idx="1" type="body"/>
          </p:nvPr>
        </p:nvSpPr>
        <p:spPr>
          <a:xfrm>
            <a:off x="519750" y="1152475"/>
            <a:ext cx="3387300" cy="359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4096</a:t>
            </a:r>
            <a:r>
              <a:rPr lang="en" sz="1600"/>
              <a:t> Bytes per sector</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2^20 = </a:t>
            </a:r>
            <a:r>
              <a:rPr b="1" lang="en" sz="1600"/>
              <a:t>1048576</a:t>
            </a:r>
            <a:r>
              <a:rPr lang="en" sz="1600"/>
              <a:t> tracks </a:t>
            </a:r>
            <a:endParaRPr sz="1600"/>
          </a:p>
          <a:p>
            <a:pPr indent="0" lvl="0" marL="0" rtl="0" algn="l">
              <a:lnSpc>
                <a:spcPct val="150000"/>
              </a:lnSpc>
              <a:spcBef>
                <a:spcPts val="0"/>
              </a:spcBef>
              <a:spcAft>
                <a:spcPts val="0"/>
              </a:spcAft>
              <a:buNone/>
            </a:pPr>
            <a:r>
              <a:rPr lang="en" sz="1600"/>
              <a:t>per surface</a:t>
            </a:r>
            <a:endParaRPr sz="1600"/>
          </a:p>
          <a:p>
            <a:pPr indent="0" lvl="0" marL="0" rtl="0" algn="l">
              <a:lnSpc>
                <a:spcPct val="150000"/>
              </a:lnSpc>
              <a:spcBef>
                <a:spcPts val="0"/>
              </a:spcBef>
              <a:spcAft>
                <a:spcPts val="0"/>
              </a:spcAft>
              <a:buNone/>
            </a:pPr>
            <a:r>
              <a:rPr b="1" lang="en" sz="1600"/>
              <a:t>8</a:t>
            </a:r>
            <a:r>
              <a:rPr lang="en" sz="1600"/>
              <a:t> Platters</a:t>
            </a:r>
            <a:endParaRPr sz="1600"/>
          </a:p>
          <a:p>
            <a:pPr indent="0" lvl="0" marL="0" rtl="0" algn="l">
              <a:lnSpc>
                <a:spcPct val="150000"/>
              </a:lnSpc>
              <a:spcBef>
                <a:spcPts val="0"/>
              </a:spcBef>
              <a:spcAft>
                <a:spcPts val="0"/>
              </a:spcAft>
              <a:buNone/>
            </a:pPr>
            <a:r>
              <a:rPr b="1" lang="en" sz="1600"/>
              <a:t>2 </a:t>
            </a:r>
            <a:r>
              <a:rPr lang="en" sz="1600"/>
              <a:t>Surfaces per platter</a:t>
            </a:r>
            <a:endParaRPr sz="1600"/>
          </a:p>
          <a:p>
            <a:pPr indent="0" lvl="0" marL="0" rtl="0" algn="l">
              <a:lnSpc>
                <a:spcPct val="150000"/>
              </a:lnSpc>
              <a:spcBef>
                <a:spcPts val="0"/>
              </a:spcBef>
              <a:spcAft>
                <a:spcPts val="0"/>
              </a:spcAft>
              <a:buNone/>
            </a:pPr>
            <a:r>
              <a:t/>
            </a:r>
            <a:endParaRPr b="1" sz="1600"/>
          </a:p>
        </p:txBody>
      </p:sp>
      <p:sp>
        <p:nvSpPr>
          <p:cNvPr id="250" name="Google Shape;250;p42"/>
          <p:cNvSpPr txBox="1"/>
          <p:nvPr>
            <p:ph idx="2" type="body"/>
          </p:nvPr>
        </p:nvSpPr>
        <p:spPr>
          <a:xfrm>
            <a:off x="3003675" y="1152475"/>
            <a:ext cx="605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rgbClr val="999999"/>
                </a:solidFill>
              </a:rPr>
              <a:t>What’s the total capacity of this hard drive?</a:t>
            </a:r>
            <a:endParaRPr b="1" sz="1700">
              <a:solidFill>
                <a:srgbClr val="999999"/>
              </a:solidFill>
            </a:endParaRPr>
          </a:p>
          <a:p>
            <a:pPr indent="0" lvl="0" marL="0" rtl="0" algn="l">
              <a:spcBef>
                <a:spcPts val="0"/>
              </a:spcBef>
              <a:spcAft>
                <a:spcPts val="0"/>
              </a:spcAft>
              <a:buNone/>
            </a:pPr>
            <a:r>
              <a:rPr lang="en" sz="1700">
                <a:solidFill>
                  <a:srgbClr val="999999"/>
                </a:solidFill>
              </a:rPr>
              <a:t>4096*204*1048576*8*2 = 14018773254144 Bytes</a:t>
            </a:r>
            <a:endParaRPr sz="1700">
              <a:solidFill>
                <a:srgbClr val="999999"/>
              </a:solidFill>
            </a:endParaRPr>
          </a:p>
          <a:p>
            <a:pPr indent="0" lvl="0" marL="0" rtl="0" algn="l">
              <a:spcBef>
                <a:spcPts val="0"/>
              </a:spcBef>
              <a:spcAft>
                <a:spcPts val="0"/>
              </a:spcAft>
              <a:buNone/>
            </a:pPr>
            <a:r>
              <a:rPr lang="en" sz="1700">
                <a:solidFill>
                  <a:srgbClr val="999999"/>
                </a:solidFill>
              </a:rPr>
              <a:t>        = 14018 GB ≈ 14TB</a:t>
            </a:r>
            <a:endParaRPr sz="1700">
              <a:solidFill>
                <a:srgbClr val="999999"/>
              </a:solidFill>
            </a:endParaRPr>
          </a:p>
          <a:p>
            <a:pPr indent="0" lvl="0" marL="0" rtl="0" algn="l">
              <a:spcBef>
                <a:spcPts val="0"/>
              </a:spcBef>
              <a:spcAft>
                <a:spcPts val="0"/>
              </a:spcAft>
              <a:buNone/>
            </a:pPr>
            <a:r>
              <a:rPr b="1" lang="en" sz="1700"/>
              <a:t>What is the transfer rate of this hard drive?</a:t>
            </a:r>
            <a:endParaRPr b="1" sz="1700"/>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256" name="Google Shape;256;p43"/>
          <p:cNvSpPr txBox="1"/>
          <p:nvPr>
            <p:ph idx="1" type="body"/>
          </p:nvPr>
        </p:nvSpPr>
        <p:spPr>
          <a:xfrm>
            <a:off x="393275" y="1152475"/>
            <a:ext cx="2523600" cy="359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4096</a:t>
            </a:r>
            <a:r>
              <a:rPr lang="en" sz="1600"/>
              <a:t> Bytes per sector</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2^20 = </a:t>
            </a:r>
            <a:r>
              <a:rPr b="1" lang="en" sz="1600"/>
              <a:t>1048576</a:t>
            </a:r>
            <a:r>
              <a:rPr lang="en" sz="1600"/>
              <a:t> tracks per surface</a:t>
            </a:r>
            <a:endParaRPr sz="1600"/>
          </a:p>
          <a:p>
            <a:pPr indent="0" lvl="0" marL="0" rtl="0" algn="l">
              <a:lnSpc>
                <a:spcPct val="150000"/>
              </a:lnSpc>
              <a:spcBef>
                <a:spcPts val="0"/>
              </a:spcBef>
              <a:spcAft>
                <a:spcPts val="0"/>
              </a:spcAft>
              <a:buNone/>
            </a:pPr>
            <a:r>
              <a:rPr b="1" lang="en" sz="1600"/>
              <a:t>8</a:t>
            </a:r>
            <a:r>
              <a:rPr lang="en" sz="1600"/>
              <a:t> Platters</a:t>
            </a:r>
            <a:endParaRPr sz="1600"/>
          </a:p>
          <a:p>
            <a:pPr indent="0" lvl="0" marL="0" rtl="0" algn="l">
              <a:lnSpc>
                <a:spcPct val="150000"/>
              </a:lnSpc>
              <a:spcBef>
                <a:spcPts val="0"/>
              </a:spcBef>
              <a:spcAft>
                <a:spcPts val="0"/>
              </a:spcAft>
              <a:buClr>
                <a:schemeClr val="dk1"/>
              </a:buClr>
              <a:buSzPts val="1100"/>
              <a:buFont typeface="Arial"/>
              <a:buNone/>
            </a:pPr>
            <a:r>
              <a:rPr b="1" lang="en" sz="1600"/>
              <a:t>2 </a:t>
            </a:r>
            <a:r>
              <a:rPr lang="en" sz="1600"/>
              <a:t>Surfaces per platter</a:t>
            </a:r>
            <a:endParaRPr sz="1600"/>
          </a:p>
          <a:p>
            <a:pPr indent="0" lvl="0" marL="0" rtl="0" algn="l">
              <a:lnSpc>
                <a:spcPct val="150000"/>
              </a:lnSpc>
              <a:spcBef>
                <a:spcPts val="0"/>
              </a:spcBef>
              <a:spcAft>
                <a:spcPts val="0"/>
              </a:spcAft>
              <a:buNone/>
            </a:pPr>
            <a:r>
              <a:t/>
            </a:r>
            <a:endParaRPr b="1" sz="1600"/>
          </a:p>
        </p:txBody>
      </p:sp>
      <p:sp>
        <p:nvSpPr>
          <p:cNvPr id="257" name="Google Shape;257;p43"/>
          <p:cNvSpPr txBox="1"/>
          <p:nvPr>
            <p:ph idx="2" type="body"/>
          </p:nvPr>
        </p:nvSpPr>
        <p:spPr>
          <a:xfrm>
            <a:off x="2961525" y="1104925"/>
            <a:ext cx="6053100" cy="36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rgbClr val="999999"/>
                </a:solidFill>
              </a:rPr>
              <a:t>What’s the total capacity of this hard drive?</a:t>
            </a:r>
            <a:endParaRPr b="1" sz="1700">
              <a:solidFill>
                <a:srgbClr val="999999"/>
              </a:solidFill>
            </a:endParaRPr>
          </a:p>
          <a:p>
            <a:pPr indent="0" lvl="0" marL="0" rtl="0" algn="l">
              <a:spcBef>
                <a:spcPts val="0"/>
              </a:spcBef>
              <a:spcAft>
                <a:spcPts val="0"/>
              </a:spcAft>
              <a:buNone/>
            </a:pPr>
            <a:r>
              <a:rPr lang="en" sz="1700">
                <a:solidFill>
                  <a:srgbClr val="999999"/>
                </a:solidFill>
              </a:rPr>
              <a:t>4096*204*1048576*8*2 = 14018773254144 Bytes</a:t>
            </a:r>
            <a:endParaRPr sz="1700">
              <a:solidFill>
                <a:srgbClr val="999999"/>
              </a:solidFill>
            </a:endParaRPr>
          </a:p>
          <a:p>
            <a:pPr indent="0" lvl="0" marL="0" rtl="0" algn="l">
              <a:spcBef>
                <a:spcPts val="0"/>
              </a:spcBef>
              <a:spcAft>
                <a:spcPts val="0"/>
              </a:spcAft>
              <a:buNone/>
            </a:pPr>
            <a:r>
              <a:rPr lang="en" sz="1700">
                <a:solidFill>
                  <a:srgbClr val="999999"/>
                </a:solidFill>
              </a:rPr>
              <a:t>        = 14018 GB ≈ 14TB</a:t>
            </a:r>
            <a:endParaRPr sz="1700">
              <a:solidFill>
                <a:srgbClr val="999999"/>
              </a:solidFill>
            </a:endParaRPr>
          </a:p>
          <a:p>
            <a:pPr indent="0" lvl="0" marL="0" rtl="0" algn="l">
              <a:spcBef>
                <a:spcPts val="0"/>
              </a:spcBef>
              <a:spcAft>
                <a:spcPts val="0"/>
              </a:spcAft>
              <a:buNone/>
            </a:pPr>
            <a:r>
              <a:rPr b="1" lang="en" sz="1700"/>
              <a:t>What is the transfer rate of this hard drive?</a:t>
            </a:r>
            <a:endParaRPr b="1" sz="1700"/>
          </a:p>
          <a:p>
            <a:pPr indent="0" lvl="0" marL="0" rtl="0" algn="l">
              <a:spcBef>
                <a:spcPts val="0"/>
              </a:spcBef>
              <a:spcAft>
                <a:spcPts val="0"/>
              </a:spcAft>
              <a:buNone/>
            </a:pPr>
            <a:r>
              <a:rPr lang="en" sz="1700"/>
              <a:t>Time for one rotation: 1 round / (7200round/min) = 1min/7200 </a:t>
            </a:r>
            <a:endParaRPr sz="1700"/>
          </a:p>
          <a:p>
            <a:pPr indent="0" lvl="0" marL="0" rtl="0" algn="l">
              <a:spcBef>
                <a:spcPts val="0"/>
              </a:spcBef>
              <a:spcAft>
                <a:spcPts val="0"/>
              </a:spcAft>
              <a:buNone/>
            </a:pPr>
            <a:r>
              <a:rPr lang="en" sz="1700"/>
              <a:t>        = 60s/7200 = (1/120) s</a:t>
            </a:r>
            <a:endParaRPr sz="1700"/>
          </a:p>
          <a:p>
            <a:pPr indent="0" lvl="0" marL="0" rtl="0" algn="l">
              <a:spcBef>
                <a:spcPts val="0"/>
              </a:spcBef>
              <a:spcAft>
                <a:spcPts val="0"/>
              </a:spcAft>
              <a:buNone/>
            </a:pPr>
            <a:r>
              <a:rPr lang="en" sz="1700"/>
              <a:t>Amount of data in one track: 4096 * 204 = 835584 Bytes</a:t>
            </a:r>
            <a:endParaRPr sz="1700"/>
          </a:p>
          <a:p>
            <a:pPr indent="0" lvl="0" marL="0" rtl="0" algn="l">
              <a:spcBef>
                <a:spcPts val="0"/>
              </a:spcBef>
              <a:spcAft>
                <a:spcPts val="0"/>
              </a:spcAft>
              <a:buNone/>
            </a:pPr>
            <a:r>
              <a:rPr lang="en" sz="1700"/>
              <a:t>Amount of data in one cylinder: 835584 * 8 * 2 = 13369344 B</a:t>
            </a:r>
            <a:endParaRPr sz="1700"/>
          </a:p>
          <a:p>
            <a:pPr indent="0" lvl="0" marL="0" rtl="0" algn="l">
              <a:spcBef>
                <a:spcPts val="0"/>
              </a:spcBef>
              <a:spcAft>
                <a:spcPts val="0"/>
              </a:spcAft>
              <a:buNone/>
            </a:pPr>
            <a:r>
              <a:rPr lang="en" sz="1700"/>
              <a:t>Transfer rate = data per cylinder / time to spin one cycle </a:t>
            </a:r>
            <a:endParaRPr sz="1700"/>
          </a:p>
          <a:p>
            <a:pPr indent="0" lvl="0" marL="0" rtl="0" algn="l">
              <a:spcBef>
                <a:spcPts val="0"/>
              </a:spcBef>
              <a:spcAft>
                <a:spcPts val="0"/>
              </a:spcAft>
              <a:buNone/>
            </a:pPr>
            <a:r>
              <a:rPr lang="en" sz="1700"/>
              <a:t>        = 13369344 Byte / (1/120) s = </a:t>
            </a:r>
            <a:r>
              <a:rPr b="1" lang="en" sz="1700"/>
              <a:t>1604321280 Byte/s</a:t>
            </a:r>
            <a:endParaRPr b="1" sz="1700"/>
          </a:p>
          <a:p>
            <a:pPr indent="0" lvl="0" marL="0" rtl="0" algn="l">
              <a:spcBef>
                <a:spcPts val="0"/>
              </a:spcBef>
              <a:spcAft>
                <a:spcPts val="0"/>
              </a:spcAft>
              <a:buNone/>
            </a:pPr>
            <a:r>
              <a:rPr lang="en" sz="1700"/>
              <a:t>        = 1530 MB/s</a:t>
            </a:r>
            <a:endParaRPr sz="1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263" name="Google Shape;263;p44"/>
          <p:cNvSpPr txBox="1"/>
          <p:nvPr>
            <p:ph idx="1" type="body"/>
          </p:nvPr>
        </p:nvSpPr>
        <p:spPr>
          <a:xfrm>
            <a:off x="519750" y="1152475"/>
            <a:ext cx="2523600" cy="38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4096</a:t>
            </a:r>
            <a:r>
              <a:rPr lang="en" sz="1600"/>
              <a:t> Bytes per sector</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2^20 = </a:t>
            </a:r>
            <a:r>
              <a:rPr b="1" lang="en" sz="1600"/>
              <a:t>1048576</a:t>
            </a:r>
            <a:r>
              <a:rPr lang="en" sz="1600"/>
              <a:t> tracks per surface</a:t>
            </a:r>
            <a:endParaRPr sz="1600"/>
          </a:p>
          <a:p>
            <a:pPr indent="0" lvl="0" marL="0" rtl="0" algn="l">
              <a:lnSpc>
                <a:spcPct val="150000"/>
              </a:lnSpc>
              <a:spcBef>
                <a:spcPts val="0"/>
              </a:spcBef>
              <a:spcAft>
                <a:spcPts val="0"/>
              </a:spcAft>
              <a:buNone/>
            </a:pPr>
            <a:r>
              <a:rPr b="1" lang="en" sz="1600"/>
              <a:t>8</a:t>
            </a:r>
            <a:r>
              <a:rPr lang="en" sz="1600"/>
              <a:t> Platters</a:t>
            </a:r>
            <a:endParaRPr sz="1600"/>
          </a:p>
          <a:p>
            <a:pPr indent="0" lvl="0" marL="0" rtl="0" algn="l">
              <a:lnSpc>
                <a:spcPct val="150000"/>
              </a:lnSpc>
              <a:spcBef>
                <a:spcPts val="0"/>
              </a:spcBef>
              <a:spcAft>
                <a:spcPts val="0"/>
              </a:spcAft>
              <a:buNone/>
            </a:pPr>
            <a:r>
              <a:rPr b="1" lang="en" sz="1600"/>
              <a:t>Avg </a:t>
            </a:r>
            <a:r>
              <a:rPr b="1" lang="en" sz="1600"/>
              <a:t>Seek Time: 7.5ms</a:t>
            </a:r>
            <a:endParaRPr b="1" sz="1600"/>
          </a:p>
        </p:txBody>
      </p:sp>
      <p:sp>
        <p:nvSpPr>
          <p:cNvPr id="264" name="Google Shape;264;p44"/>
          <p:cNvSpPr txBox="1"/>
          <p:nvPr>
            <p:ph idx="2" type="body"/>
          </p:nvPr>
        </p:nvSpPr>
        <p:spPr>
          <a:xfrm>
            <a:off x="3003675" y="1152475"/>
            <a:ext cx="6053100" cy="36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999999"/>
                </a:solidFill>
              </a:rPr>
              <a:t>What is the transfer rate of this hard drive?</a:t>
            </a:r>
            <a:endParaRPr b="1" sz="1500">
              <a:solidFill>
                <a:srgbClr val="999999"/>
              </a:solidFill>
            </a:endParaRPr>
          </a:p>
          <a:p>
            <a:pPr indent="0" lvl="0" marL="0" rtl="0" algn="l">
              <a:spcBef>
                <a:spcPts val="0"/>
              </a:spcBef>
              <a:spcAft>
                <a:spcPts val="0"/>
              </a:spcAft>
              <a:buNone/>
            </a:pPr>
            <a:r>
              <a:rPr lang="en" sz="1500">
                <a:solidFill>
                  <a:srgbClr val="999999"/>
                </a:solidFill>
              </a:rPr>
              <a:t>Time for one rotation: 1 round / (7200round/min) = 1min/7200 </a:t>
            </a:r>
            <a:endParaRPr sz="1500">
              <a:solidFill>
                <a:srgbClr val="999999"/>
              </a:solidFill>
            </a:endParaRPr>
          </a:p>
          <a:p>
            <a:pPr indent="0" lvl="0" marL="0" rtl="0" algn="l">
              <a:spcBef>
                <a:spcPts val="0"/>
              </a:spcBef>
              <a:spcAft>
                <a:spcPts val="0"/>
              </a:spcAft>
              <a:buNone/>
            </a:pPr>
            <a:r>
              <a:rPr lang="en" sz="1500">
                <a:solidFill>
                  <a:srgbClr val="999999"/>
                </a:solidFill>
              </a:rPr>
              <a:t>        = 60s/7200 = (1/120) s</a:t>
            </a:r>
            <a:endParaRPr sz="1500">
              <a:solidFill>
                <a:srgbClr val="999999"/>
              </a:solidFill>
            </a:endParaRPr>
          </a:p>
          <a:p>
            <a:pPr indent="0" lvl="0" marL="0" rtl="0" algn="l">
              <a:spcBef>
                <a:spcPts val="0"/>
              </a:spcBef>
              <a:spcAft>
                <a:spcPts val="0"/>
              </a:spcAft>
              <a:buNone/>
            </a:pPr>
            <a:r>
              <a:rPr lang="en" sz="1300">
                <a:solidFill>
                  <a:srgbClr val="999999"/>
                </a:solidFill>
              </a:rPr>
              <a:t>Amount of data in one track: 4096 * 204 = 835584 Bytes</a:t>
            </a:r>
            <a:endParaRPr sz="1300">
              <a:solidFill>
                <a:srgbClr val="999999"/>
              </a:solidFill>
            </a:endParaRPr>
          </a:p>
          <a:p>
            <a:pPr indent="0" lvl="0" marL="0" rtl="0" algn="l">
              <a:spcBef>
                <a:spcPts val="0"/>
              </a:spcBef>
              <a:spcAft>
                <a:spcPts val="0"/>
              </a:spcAft>
              <a:buNone/>
            </a:pPr>
            <a:r>
              <a:rPr lang="en" sz="1300">
                <a:solidFill>
                  <a:srgbClr val="999999"/>
                </a:solidFill>
              </a:rPr>
              <a:t>Amount of data in one cylinder: 835584 * 8 * 2 = 13369344 B</a:t>
            </a:r>
            <a:endParaRPr sz="1300">
              <a:solidFill>
                <a:srgbClr val="999999"/>
              </a:solidFill>
            </a:endParaRPr>
          </a:p>
          <a:p>
            <a:pPr indent="0" lvl="0" marL="0" rtl="0" algn="l">
              <a:spcBef>
                <a:spcPts val="0"/>
              </a:spcBef>
              <a:spcAft>
                <a:spcPts val="0"/>
              </a:spcAft>
              <a:buNone/>
            </a:pPr>
            <a:r>
              <a:rPr lang="en" sz="1300">
                <a:solidFill>
                  <a:srgbClr val="999999"/>
                </a:solidFill>
              </a:rPr>
              <a:t>Transfer rate = data per cylinder / time to spin one cycle </a:t>
            </a:r>
            <a:endParaRPr sz="1300">
              <a:solidFill>
                <a:srgbClr val="999999"/>
              </a:solidFill>
            </a:endParaRPr>
          </a:p>
          <a:p>
            <a:pPr indent="0" lvl="0" marL="0" rtl="0" algn="l">
              <a:spcBef>
                <a:spcPts val="0"/>
              </a:spcBef>
              <a:spcAft>
                <a:spcPts val="0"/>
              </a:spcAft>
              <a:buNone/>
            </a:pPr>
            <a:r>
              <a:rPr lang="en" sz="1300">
                <a:solidFill>
                  <a:srgbClr val="999999"/>
                </a:solidFill>
              </a:rPr>
              <a:t>        = 13369344 Byte / (1/120) s = 1604321280 Byte/s = 1530 MB/s</a:t>
            </a:r>
            <a:endParaRPr b="1" sz="1300">
              <a:solidFill>
                <a:srgbClr val="999999"/>
              </a:solidFill>
            </a:endParaRPr>
          </a:p>
          <a:p>
            <a:pPr indent="0" lvl="0" marL="0" rtl="0" algn="l">
              <a:spcBef>
                <a:spcPts val="0"/>
              </a:spcBef>
              <a:spcAft>
                <a:spcPts val="0"/>
              </a:spcAft>
              <a:buNone/>
            </a:pPr>
            <a:r>
              <a:rPr b="1" lang="en" sz="1700"/>
              <a:t>How long does it take to access a random block on the disk?</a:t>
            </a:r>
            <a:endParaRPr b="1" sz="1700"/>
          </a:p>
          <a:p>
            <a:pPr indent="0" lvl="0" marL="0" rtl="0" algn="l">
              <a:spcBef>
                <a:spcPts val="1200"/>
              </a:spcBef>
              <a:spcAft>
                <a:spcPts val="1200"/>
              </a:spcAft>
              <a:buClr>
                <a:schemeClr val="dk1"/>
              </a:buClr>
              <a:buSzPts val="1100"/>
              <a:buFont typeface="Arial"/>
              <a:buNone/>
            </a:pPr>
            <a:r>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270" name="Google Shape;270;p45"/>
          <p:cNvSpPr txBox="1"/>
          <p:nvPr>
            <p:ph idx="1" type="body"/>
          </p:nvPr>
        </p:nvSpPr>
        <p:spPr>
          <a:xfrm>
            <a:off x="519750" y="1152475"/>
            <a:ext cx="2523600" cy="38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4096</a:t>
            </a:r>
            <a:r>
              <a:rPr lang="en" sz="1600"/>
              <a:t> Bytes per sector</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2^20 = </a:t>
            </a:r>
            <a:r>
              <a:rPr b="1" lang="en" sz="1600"/>
              <a:t>1048576</a:t>
            </a:r>
            <a:r>
              <a:rPr lang="en" sz="1600"/>
              <a:t> tracks per surface</a:t>
            </a:r>
            <a:endParaRPr sz="1600"/>
          </a:p>
          <a:p>
            <a:pPr indent="0" lvl="0" marL="0" rtl="0" algn="l">
              <a:lnSpc>
                <a:spcPct val="150000"/>
              </a:lnSpc>
              <a:spcBef>
                <a:spcPts val="0"/>
              </a:spcBef>
              <a:spcAft>
                <a:spcPts val="0"/>
              </a:spcAft>
              <a:buNone/>
            </a:pPr>
            <a:r>
              <a:rPr b="1" lang="en" sz="1600"/>
              <a:t>8</a:t>
            </a:r>
            <a:r>
              <a:rPr lang="en" sz="1600"/>
              <a:t> Platters</a:t>
            </a:r>
            <a:endParaRPr sz="1600"/>
          </a:p>
          <a:p>
            <a:pPr indent="0" lvl="0" marL="0" rtl="0" algn="l">
              <a:lnSpc>
                <a:spcPct val="150000"/>
              </a:lnSpc>
              <a:spcBef>
                <a:spcPts val="0"/>
              </a:spcBef>
              <a:spcAft>
                <a:spcPts val="0"/>
              </a:spcAft>
              <a:buNone/>
            </a:pPr>
            <a:r>
              <a:rPr lang="en" sz="1600"/>
              <a:t>Avg Seek Time:</a:t>
            </a:r>
            <a:r>
              <a:rPr b="1" lang="en" sz="1600"/>
              <a:t> 7.5ms</a:t>
            </a:r>
            <a:endParaRPr b="1" sz="1600"/>
          </a:p>
        </p:txBody>
      </p:sp>
      <p:sp>
        <p:nvSpPr>
          <p:cNvPr id="271" name="Google Shape;271;p45"/>
          <p:cNvSpPr txBox="1"/>
          <p:nvPr>
            <p:ph idx="2" type="body"/>
          </p:nvPr>
        </p:nvSpPr>
        <p:spPr>
          <a:xfrm>
            <a:off x="3003675" y="1152475"/>
            <a:ext cx="6053100" cy="36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999999"/>
                </a:solidFill>
              </a:rPr>
              <a:t>What is the transfer rate of this hard drive?</a:t>
            </a:r>
            <a:endParaRPr b="1" sz="1500">
              <a:solidFill>
                <a:srgbClr val="999999"/>
              </a:solidFill>
            </a:endParaRPr>
          </a:p>
          <a:p>
            <a:pPr indent="0" lvl="0" marL="0" rtl="0" algn="l">
              <a:spcBef>
                <a:spcPts val="0"/>
              </a:spcBef>
              <a:spcAft>
                <a:spcPts val="0"/>
              </a:spcAft>
              <a:buNone/>
            </a:pPr>
            <a:r>
              <a:rPr lang="en" sz="1500">
                <a:solidFill>
                  <a:srgbClr val="999999"/>
                </a:solidFill>
              </a:rPr>
              <a:t>Time for one rotation: 1 round / (7200round/min) = 1min/7200 </a:t>
            </a:r>
            <a:endParaRPr sz="1500">
              <a:solidFill>
                <a:srgbClr val="999999"/>
              </a:solidFill>
            </a:endParaRPr>
          </a:p>
          <a:p>
            <a:pPr indent="0" lvl="0" marL="0" rtl="0" algn="l">
              <a:spcBef>
                <a:spcPts val="0"/>
              </a:spcBef>
              <a:spcAft>
                <a:spcPts val="0"/>
              </a:spcAft>
              <a:buNone/>
            </a:pPr>
            <a:r>
              <a:rPr lang="en" sz="1500">
                <a:solidFill>
                  <a:srgbClr val="999999"/>
                </a:solidFill>
              </a:rPr>
              <a:t>        = 60s/7200 = (1/120) s</a:t>
            </a:r>
            <a:endParaRPr b="1" sz="1500">
              <a:solidFill>
                <a:srgbClr val="999999"/>
              </a:solidFill>
            </a:endParaRPr>
          </a:p>
          <a:p>
            <a:pPr indent="0" lvl="0" marL="0" rtl="0" algn="l">
              <a:spcBef>
                <a:spcPts val="0"/>
              </a:spcBef>
              <a:spcAft>
                <a:spcPts val="0"/>
              </a:spcAft>
              <a:buNone/>
            </a:pPr>
            <a:r>
              <a:rPr lang="en" sz="1300">
                <a:solidFill>
                  <a:srgbClr val="999999"/>
                </a:solidFill>
              </a:rPr>
              <a:t>Amount of data in one track: 4096 * 204 = 835584 Bytes</a:t>
            </a:r>
            <a:endParaRPr sz="1300">
              <a:solidFill>
                <a:srgbClr val="999999"/>
              </a:solidFill>
            </a:endParaRPr>
          </a:p>
          <a:p>
            <a:pPr indent="0" lvl="0" marL="0" rtl="0" algn="l">
              <a:spcBef>
                <a:spcPts val="0"/>
              </a:spcBef>
              <a:spcAft>
                <a:spcPts val="0"/>
              </a:spcAft>
              <a:buNone/>
            </a:pPr>
            <a:r>
              <a:rPr lang="en" sz="1300">
                <a:solidFill>
                  <a:srgbClr val="999999"/>
                </a:solidFill>
              </a:rPr>
              <a:t>Amount of data in one cylinder: 835584 * 8 * 2 = 13369344 B</a:t>
            </a:r>
            <a:endParaRPr sz="1300">
              <a:solidFill>
                <a:srgbClr val="999999"/>
              </a:solidFill>
            </a:endParaRPr>
          </a:p>
          <a:p>
            <a:pPr indent="0" lvl="0" marL="0" rtl="0" algn="l">
              <a:spcBef>
                <a:spcPts val="0"/>
              </a:spcBef>
              <a:spcAft>
                <a:spcPts val="0"/>
              </a:spcAft>
              <a:buNone/>
            </a:pPr>
            <a:r>
              <a:rPr lang="en" sz="1300">
                <a:solidFill>
                  <a:srgbClr val="999999"/>
                </a:solidFill>
              </a:rPr>
              <a:t>Transfer rate = data per cylinder / time to spin one cycle </a:t>
            </a:r>
            <a:endParaRPr sz="1300">
              <a:solidFill>
                <a:srgbClr val="999999"/>
              </a:solidFill>
            </a:endParaRPr>
          </a:p>
          <a:p>
            <a:pPr indent="0" lvl="0" marL="0" rtl="0" algn="l">
              <a:spcBef>
                <a:spcPts val="0"/>
              </a:spcBef>
              <a:spcAft>
                <a:spcPts val="0"/>
              </a:spcAft>
              <a:buNone/>
            </a:pPr>
            <a:r>
              <a:rPr lang="en" sz="1300">
                <a:solidFill>
                  <a:srgbClr val="999999"/>
                </a:solidFill>
              </a:rPr>
              <a:t>        = 13369344 Byte / (1/120) s = 1604321280 Byte/s = 1530 MB/s</a:t>
            </a:r>
            <a:endParaRPr b="1" sz="1300">
              <a:solidFill>
                <a:srgbClr val="999999"/>
              </a:solidFill>
            </a:endParaRPr>
          </a:p>
          <a:p>
            <a:pPr indent="0" lvl="0" marL="0" rtl="0" algn="l">
              <a:spcBef>
                <a:spcPts val="0"/>
              </a:spcBef>
              <a:spcAft>
                <a:spcPts val="0"/>
              </a:spcAft>
              <a:buNone/>
            </a:pPr>
            <a:r>
              <a:rPr b="1" lang="en" sz="1700"/>
              <a:t>How long does it take to access a random block on the disk?</a:t>
            </a:r>
            <a:endParaRPr b="1" sz="1700"/>
          </a:p>
          <a:p>
            <a:pPr indent="0" lvl="0" marL="0" rtl="0" algn="l">
              <a:spcBef>
                <a:spcPts val="0"/>
              </a:spcBef>
              <a:spcAft>
                <a:spcPts val="0"/>
              </a:spcAft>
              <a:buNone/>
            </a:pPr>
            <a:r>
              <a:rPr lang="en" sz="1700"/>
              <a:t>Rotational latency = time for one rotation = 1/120 s = 8ms</a:t>
            </a:r>
            <a:endParaRPr sz="1700"/>
          </a:p>
          <a:p>
            <a:pPr indent="0" lvl="0" marL="0" rtl="0" algn="l">
              <a:spcBef>
                <a:spcPts val="0"/>
              </a:spcBef>
              <a:spcAft>
                <a:spcPts val="0"/>
              </a:spcAft>
              <a:buNone/>
            </a:pPr>
            <a:r>
              <a:rPr lang="en" sz="1700"/>
              <a:t>Average rotational latency = (1/120) /2 = (1/240) s = 4ms</a:t>
            </a:r>
            <a:endParaRPr sz="1700"/>
          </a:p>
          <a:p>
            <a:pPr indent="0" lvl="0" marL="0" rtl="0" algn="l">
              <a:spcBef>
                <a:spcPts val="0"/>
              </a:spcBef>
              <a:spcAft>
                <a:spcPts val="0"/>
              </a:spcAft>
              <a:buNone/>
            </a:pPr>
            <a:r>
              <a:rPr lang="en" sz="1700"/>
              <a:t>Random access time = seek time + average rotational latency</a:t>
            </a:r>
            <a:endParaRPr sz="1700"/>
          </a:p>
          <a:p>
            <a:pPr indent="0" lvl="0" marL="0" rtl="0" algn="l">
              <a:spcBef>
                <a:spcPts val="0"/>
              </a:spcBef>
              <a:spcAft>
                <a:spcPts val="0"/>
              </a:spcAft>
              <a:buNone/>
            </a:pPr>
            <a:r>
              <a:rPr lang="en" sz="1700"/>
              <a:t>= 7.5ms + (1/120)/2 s = 7.5ms + 4ms = 11.5ms</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277" name="Google Shape;277;p46"/>
          <p:cNvSpPr txBox="1"/>
          <p:nvPr>
            <p:ph idx="1" type="body"/>
          </p:nvPr>
        </p:nvSpPr>
        <p:spPr>
          <a:xfrm>
            <a:off x="519750" y="1152475"/>
            <a:ext cx="2523600" cy="38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4096</a:t>
            </a:r>
            <a:r>
              <a:rPr lang="en" sz="1600"/>
              <a:t> Bytes per sector</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2^20 = </a:t>
            </a:r>
            <a:r>
              <a:rPr b="1" lang="en" sz="1600"/>
              <a:t>1048576</a:t>
            </a:r>
            <a:r>
              <a:rPr lang="en" sz="1600"/>
              <a:t> tracks per surface</a:t>
            </a:r>
            <a:endParaRPr sz="1600"/>
          </a:p>
          <a:p>
            <a:pPr indent="0" lvl="0" marL="0" rtl="0" algn="l">
              <a:lnSpc>
                <a:spcPct val="150000"/>
              </a:lnSpc>
              <a:spcBef>
                <a:spcPts val="0"/>
              </a:spcBef>
              <a:spcAft>
                <a:spcPts val="0"/>
              </a:spcAft>
              <a:buNone/>
            </a:pPr>
            <a:r>
              <a:rPr b="1" lang="en" sz="1600"/>
              <a:t>8</a:t>
            </a:r>
            <a:r>
              <a:rPr lang="en" sz="1600"/>
              <a:t> Platters</a:t>
            </a:r>
            <a:endParaRPr sz="1600"/>
          </a:p>
          <a:p>
            <a:pPr indent="0" lvl="0" marL="0" rtl="0" algn="l">
              <a:lnSpc>
                <a:spcPct val="150000"/>
              </a:lnSpc>
              <a:spcBef>
                <a:spcPts val="0"/>
              </a:spcBef>
              <a:spcAft>
                <a:spcPts val="0"/>
              </a:spcAft>
              <a:buNone/>
            </a:pPr>
            <a:r>
              <a:rPr lang="en" sz="1600"/>
              <a:t>Avg Seek Time:</a:t>
            </a:r>
            <a:r>
              <a:rPr b="1" lang="en" sz="1600"/>
              <a:t> 7.5ms</a:t>
            </a:r>
            <a:endParaRPr b="1" sz="1600"/>
          </a:p>
        </p:txBody>
      </p:sp>
      <p:sp>
        <p:nvSpPr>
          <p:cNvPr id="278" name="Google Shape;278;p46"/>
          <p:cNvSpPr txBox="1"/>
          <p:nvPr>
            <p:ph idx="2" type="body"/>
          </p:nvPr>
        </p:nvSpPr>
        <p:spPr>
          <a:xfrm>
            <a:off x="3003675" y="1152475"/>
            <a:ext cx="6053100" cy="36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rgbClr val="999999"/>
                </a:solidFill>
              </a:rPr>
              <a:t>How long does it take to access a random block on the disk?</a:t>
            </a:r>
            <a:endParaRPr b="1" sz="1700">
              <a:solidFill>
                <a:srgbClr val="999999"/>
              </a:solidFill>
            </a:endParaRPr>
          </a:p>
          <a:p>
            <a:pPr indent="0" lvl="0" marL="0" rtl="0" algn="l">
              <a:spcBef>
                <a:spcPts val="0"/>
              </a:spcBef>
              <a:spcAft>
                <a:spcPts val="0"/>
              </a:spcAft>
              <a:buNone/>
            </a:pPr>
            <a:r>
              <a:rPr lang="en" sz="1700">
                <a:solidFill>
                  <a:srgbClr val="999999"/>
                </a:solidFill>
              </a:rPr>
              <a:t>Rotational latency = time for one rotation = 1/120 s = 8ms</a:t>
            </a:r>
            <a:endParaRPr sz="1700">
              <a:solidFill>
                <a:srgbClr val="999999"/>
              </a:solidFill>
            </a:endParaRPr>
          </a:p>
          <a:p>
            <a:pPr indent="0" lvl="0" marL="0" rtl="0" algn="l">
              <a:spcBef>
                <a:spcPts val="0"/>
              </a:spcBef>
              <a:spcAft>
                <a:spcPts val="0"/>
              </a:spcAft>
              <a:buNone/>
            </a:pPr>
            <a:r>
              <a:rPr lang="en" sz="1700">
                <a:solidFill>
                  <a:srgbClr val="999999"/>
                </a:solidFill>
              </a:rPr>
              <a:t>Average rotational latency = (1/120) /2 = (1/240) s =4ms</a:t>
            </a:r>
            <a:endParaRPr sz="1700">
              <a:solidFill>
                <a:srgbClr val="999999"/>
              </a:solidFill>
            </a:endParaRPr>
          </a:p>
          <a:p>
            <a:pPr indent="0" lvl="0" marL="0" rtl="0" algn="l">
              <a:spcBef>
                <a:spcPts val="0"/>
              </a:spcBef>
              <a:spcAft>
                <a:spcPts val="0"/>
              </a:spcAft>
              <a:buNone/>
            </a:pPr>
            <a:r>
              <a:rPr lang="en" sz="1700">
                <a:solidFill>
                  <a:srgbClr val="999999"/>
                </a:solidFill>
              </a:rPr>
              <a:t>Random access time = seek time + average rotational latency</a:t>
            </a:r>
            <a:endParaRPr sz="1700">
              <a:solidFill>
                <a:srgbClr val="999999"/>
              </a:solidFill>
            </a:endParaRPr>
          </a:p>
          <a:p>
            <a:pPr indent="0" lvl="0" marL="0" rtl="0" algn="l">
              <a:spcBef>
                <a:spcPts val="0"/>
              </a:spcBef>
              <a:spcAft>
                <a:spcPts val="0"/>
              </a:spcAft>
              <a:buNone/>
            </a:pPr>
            <a:r>
              <a:rPr lang="en" sz="1700">
                <a:solidFill>
                  <a:srgbClr val="999999"/>
                </a:solidFill>
              </a:rPr>
              <a:t>= 7.5ms +</a:t>
            </a:r>
            <a:r>
              <a:rPr lang="en" sz="1700">
                <a:solidFill>
                  <a:srgbClr val="999999"/>
                </a:solidFill>
              </a:rPr>
              <a:t> (1/120)/2 s = 7.5ms + 4ms = 11.5ms</a:t>
            </a:r>
            <a:endParaRPr sz="1700">
              <a:solidFill>
                <a:srgbClr val="999999"/>
              </a:solidFill>
            </a:endParaRPr>
          </a:p>
          <a:p>
            <a:pPr indent="0" lvl="0" marL="0" rtl="0" algn="l">
              <a:spcBef>
                <a:spcPts val="0"/>
              </a:spcBef>
              <a:spcAft>
                <a:spcPts val="0"/>
              </a:spcAft>
              <a:buNone/>
            </a:pPr>
            <a:r>
              <a:rPr b="1" lang="en" sz="1700"/>
              <a:t>Why do we divide rotational latency by 2 for average rotational latency?</a:t>
            </a:r>
            <a:endParaRPr b="1" sz="1700"/>
          </a:p>
          <a:p>
            <a:pPr indent="0" lvl="0" marL="0" rtl="0" algn="l">
              <a:spcBef>
                <a:spcPts val="0"/>
              </a:spcBef>
              <a:spcAft>
                <a:spcPts val="0"/>
              </a:spcAft>
              <a:buNone/>
            </a:pPr>
            <a:r>
              <a:t/>
            </a:r>
            <a:endParaRPr sz="1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284" name="Google Shape;284;p47"/>
          <p:cNvSpPr txBox="1"/>
          <p:nvPr>
            <p:ph idx="1" type="body"/>
          </p:nvPr>
        </p:nvSpPr>
        <p:spPr>
          <a:xfrm>
            <a:off x="519750" y="1152475"/>
            <a:ext cx="2523600" cy="38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4096</a:t>
            </a:r>
            <a:r>
              <a:rPr lang="en" sz="1600"/>
              <a:t> Bytes per sector</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2^20 = </a:t>
            </a:r>
            <a:r>
              <a:rPr b="1" lang="en" sz="1600"/>
              <a:t>1048576</a:t>
            </a:r>
            <a:r>
              <a:rPr lang="en" sz="1600"/>
              <a:t> tracks per surface</a:t>
            </a:r>
            <a:endParaRPr sz="1600"/>
          </a:p>
          <a:p>
            <a:pPr indent="0" lvl="0" marL="0" rtl="0" algn="l">
              <a:lnSpc>
                <a:spcPct val="150000"/>
              </a:lnSpc>
              <a:spcBef>
                <a:spcPts val="0"/>
              </a:spcBef>
              <a:spcAft>
                <a:spcPts val="0"/>
              </a:spcAft>
              <a:buNone/>
            </a:pPr>
            <a:r>
              <a:rPr b="1" lang="en" sz="1600"/>
              <a:t>8</a:t>
            </a:r>
            <a:r>
              <a:rPr lang="en" sz="1600"/>
              <a:t> Platters</a:t>
            </a:r>
            <a:endParaRPr sz="1600"/>
          </a:p>
          <a:p>
            <a:pPr indent="0" lvl="0" marL="0" rtl="0" algn="l">
              <a:lnSpc>
                <a:spcPct val="150000"/>
              </a:lnSpc>
              <a:spcBef>
                <a:spcPts val="0"/>
              </a:spcBef>
              <a:spcAft>
                <a:spcPts val="0"/>
              </a:spcAft>
              <a:buNone/>
            </a:pPr>
            <a:r>
              <a:rPr lang="en" sz="1600"/>
              <a:t>Avg Seek Time:</a:t>
            </a:r>
            <a:r>
              <a:rPr b="1" lang="en" sz="1600"/>
              <a:t> 7.5ms</a:t>
            </a:r>
            <a:endParaRPr b="1" sz="1600"/>
          </a:p>
        </p:txBody>
      </p:sp>
      <p:sp>
        <p:nvSpPr>
          <p:cNvPr id="285" name="Google Shape;285;p47"/>
          <p:cNvSpPr txBox="1"/>
          <p:nvPr>
            <p:ph idx="2" type="body"/>
          </p:nvPr>
        </p:nvSpPr>
        <p:spPr>
          <a:xfrm>
            <a:off x="3003675" y="1152475"/>
            <a:ext cx="6053100" cy="3690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700">
                <a:solidFill>
                  <a:srgbClr val="999999"/>
                </a:solidFill>
              </a:rPr>
              <a:t>How long does it take to access a random block on the disk?</a:t>
            </a:r>
            <a:endParaRPr b="1" sz="1700">
              <a:solidFill>
                <a:srgbClr val="999999"/>
              </a:solidFill>
            </a:endParaRPr>
          </a:p>
          <a:p>
            <a:pPr indent="0" lvl="0" marL="0" rtl="0" algn="l">
              <a:spcBef>
                <a:spcPts val="0"/>
              </a:spcBef>
              <a:spcAft>
                <a:spcPts val="0"/>
              </a:spcAft>
              <a:buNone/>
            </a:pPr>
            <a:r>
              <a:rPr lang="en" sz="1700">
                <a:solidFill>
                  <a:srgbClr val="999999"/>
                </a:solidFill>
              </a:rPr>
              <a:t>Rotational latency = time for one rotation = 1/120 s = 8ms</a:t>
            </a:r>
            <a:endParaRPr sz="1700">
              <a:solidFill>
                <a:srgbClr val="999999"/>
              </a:solidFill>
            </a:endParaRPr>
          </a:p>
          <a:p>
            <a:pPr indent="0" lvl="0" marL="0" rtl="0" algn="l">
              <a:spcBef>
                <a:spcPts val="0"/>
              </a:spcBef>
              <a:spcAft>
                <a:spcPts val="0"/>
              </a:spcAft>
              <a:buNone/>
            </a:pPr>
            <a:r>
              <a:rPr lang="en" sz="1700">
                <a:solidFill>
                  <a:srgbClr val="999999"/>
                </a:solidFill>
              </a:rPr>
              <a:t>Average rotational latency = (1/120) /2 = (1/240) s = 4ms</a:t>
            </a:r>
            <a:endParaRPr sz="1700">
              <a:solidFill>
                <a:srgbClr val="999999"/>
              </a:solidFill>
            </a:endParaRPr>
          </a:p>
          <a:p>
            <a:pPr indent="0" lvl="0" marL="0" rtl="0" algn="l">
              <a:spcBef>
                <a:spcPts val="0"/>
              </a:spcBef>
              <a:spcAft>
                <a:spcPts val="0"/>
              </a:spcAft>
              <a:buNone/>
            </a:pPr>
            <a:r>
              <a:rPr lang="en" sz="1700">
                <a:solidFill>
                  <a:srgbClr val="999999"/>
                </a:solidFill>
              </a:rPr>
              <a:t>Random access time = seek time + </a:t>
            </a:r>
            <a:r>
              <a:rPr lang="en" sz="1700">
                <a:solidFill>
                  <a:srgbClr val="999999"/>
                </a:solidFill>
              </a:rPr>
              <a:t>average rotational latency</a:t>
            </a:r>
            <a:endParaRPr sz="1700">
              <a:solidFill>
                <a:srgbClr val="999999"/>
              </a:solidFill>
            </a:endParaRPr>
          </a:p>
          <a:p>
            <a:pPr indent="0" lvl="0" marL="0" rtl="0" algn="l">
              <a:spcBef>
                <a:spcPts val="0"/>
              </a:spcBef>
              <a:spcAft>
                <a:spcPts val="0"/>
              </a:spcAft>
              <a:buNone/>
            </a:pPr>
            <a:r>
              <a:rPr lang="en" sz="1700">
                <a:solidFill>
                  <a:srgbClr val="999999"/>
                </a:solidFill>
              </a:rPr>
              <a:t>= 7.5ms +</a:t>
            </a:r>
            <a:r>
              <a:rPr lang="en" sz="1700">
                <a:solidFill>
                  <a:srgbClr val="999999"/>
                </a:solidFill>
              </a:rPr>
              <a:t> (1/120)/2 s = 7.5ms + 4ms = 11.5ms</a:t>
            </a:r>
            <a:endParaRPr sz="1700">
              <a:solidFill>
                <a:srgbClr val="999999"/>
              </a:solidFill>
            </a:endParaRPr>
          </a:p>
          <a:p>
            <a:pPr indent="0" lvl="0" marL="0" rtl="0" algn="l">
              <a:spcBef>
                <a:spcPts val="0"/>
              </a:spcBef>
              <a:spcAft>
                <a:spcPts val="0"/>
              </a:spcAft>
              <a:buNone/>
            </a:pPr>
            <a:r>
              <a:rPr b="1" lang="en" sz="1700"/>
              <a:t>Why do we divide rotational latency by 2 for average rotational latency?</a:t>
            </a:r>
            <a:endParaRPr b="1" sz="1700"/>
          </a:p>
          <a:p>
            <a:pPr indent="0" lvl="0" marL="0" rtl="0" algn="l">
              <a:spcBef>
                <a:spcPts val="0"/>
              </a:spcBef>
              <a:spcAft>
                <a:spcPts val="0"/>
              </a:spcAft>
              <a:buNone/>
            </a:pPr>
            <a:r>
              <a:rPr lang="en" sz="1700"/>
              <a:t>On average, it takes half a cycle for the head to move to the target sector. </a:t>
            </a:r>
            <a:endParaRPr sz="1700"/>
          </a:p>
          <a:p>
            <a:pPr indent="0" lvl="0" marL="0" rtl="0" algn="l">
              <a:spcBef>
                <a:spcPts val="0"/>
              </a:spcBef>
              <a:spcAft>
                <a:spcPts val="0"/>
              </a:spcAft>
              <a:buNone/>
            </a:pPr>
            <a:r>
              <a:rPr lang="en" sz="1700"/>
              <a:t>Best case: the head just happens to land on target sector</a:t>
            </a:r>
            <a:endParaRPr sz="1700"/>
          </a:p>
          <a:p>
            <a:pPr indent="0" lvl="0" marL="0" rtl="0" algn="l">
              <a:spcBef>
                <a:spcPts val="0"/>
              </a:spcBef>
              <a:spcAft>
                <a:spcPts val="0"/>
              </a:spcAft>
              <a:buNone/>
            </a:pPr>
            <a:r>
              <a:rPr lang="en" sz="1700"/>
              <a:t>Worst case: the head just missed the beginning of target</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291" name="Google Shape;291;p48"/>
          <p:cNvSpPr txBox="1"/>
          <p:nvPr>
            <p:ph idx="1" type="body"/>
          </p:nvPr>
        </p:nvSpPr>
        <p:spPr>
          <a:xfrm>
            <a:off x="519750" y="1152475"/>
            <a:ext cx="3246900" cy="359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WD Ultrastar DC530</a:t>
            </a:r>
            <a:endParaRPr sz="1600"/>
          </a:p>
          <a:p>
            <a:pPr indent="0" lvl="0" marL="0" rtl="0" algn="l">
              <a:lnSpc>
                <a:spcPct val="150000"/>
              </a:lnSpc>
              <a:spcBef>
                <a:spcPts val="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Seek:</a:t>
            </a:r>
            <a:r>
              <a:rPr b="1" lang="en" sz="1600"/>
              <a:t> 7.5ms</a:t>
            </a:r>
            <a:endParaRPr b="1" sz="1600"/>
          </a:p>
          <a:p>
            <a:pPr indent="0" lvl="0" marL="0" rtl="0" algn="l">
              <a:lnSpc>
                <a:spcPct val="150000"/>
              </a:lnSpc>
              <a:spcBef>
                <a:spcPts val="0"/>
              </a:spcBef>
              <a:spcAft>
                <a:spcPts val="0"/>
              </a:spcAft>
              <a:buNone/>
            </a:pPr>
            <a:r>
              <a:rPr lang="en" sz="1600"/>
              <a:t>Rotation Latency: </a:t>
            </a:r>
            <a:r>
              <a:rPr b="1" lang="en" sz="1600"/>
              <a:t>8ms</a:t>
            </a:r>
            <a:endParaRPr b="1" sz="1600"/>
          </a:p>
          <a:p>
            <a:pPr indent="0" lvl="0" marL="0" rtl="0" algn="l">
              <a:lnSpc>
                <a:spcPct val="150000"/>
              </a:lnSpc>
              <a:spcBef>
                <a:spcPts val="0"/>
              </a:spcBef>
              <a:spcAft>
                <a:spcPts val="0"/>
              </a:spcAft>
              <a:buNone/>
            </a:pPr>
            <a:r>
              <a:rPr lang="en" sz="1600"/>
              <a:t>Surface Size: </a:t>
            </a:r>
            <a:r>
              <a:rPr b="1" lang="en" sz="1600"/>
              <a:t>1.75TB</a:t>
            </a:r>
            <a:endParaRPr b="1" sz="1600"/>
          </a:p>
          <a:p>
            <a:pPr indent="0" lvl="0" marL="0" rtl="0" algn="l">
              <a:lnSpc>
                <a:spcPct val="150000"/>
              </a:lnSpc>
              <a:spcBef>
                <a:spcPts val="0"/>
              </a:spcBef>
              <a:spcAft>
                <a:spcPts val="0"/>
              </a:spcAft>
              <a:buNone/>
            </a:pPr>
            <a:r>
              <a:rPr lang="en" sz="1600"/>
              <a:t>Total Capacity: </a:t>
            </a:r>
            <a:r>
              <a:rPr b="1" lang="en" sz="1600"/>
              <a:t>14TB</a:t>
            </a:r>
            <a:endParaRPr b="1" sz="1600"/>
          </a:p>
          <a:p>
            <a:pPr indent="0" lvl="0" marL="0" rtl="0" algn="l">
              <a:lnSpc>
                <a:spcPct val="150000"/>
              </a:lnSpc>
              <a:spcBef>
                <a:spcPts val="0"/>
              </a:spcBef>
              <a:spcAft>
                <a:spcPts val="0"/>
              </a:spcAft>
              <a:buNone/>
            </a:pPr>
            <a:r>
              <a:t/>
            </a:r>
            <a:endParaRPr b="1" sz="1600"/>
          </a:p>
        </p:txBody>
      </p:sp>
      <p:sp>
        <p:nvSpPr>
          <p:cNvPr id="292" name="Google Shape;292;p48"/>
          <p:cNvSpPr txBox="1"/>
          <p:nvPr>
            <p:ph idx="2" type="body"/>
          </p:nvPr>
        </p:nvSpPr>
        <p:spPr>
          <a:xfrm>
            <a:off x="3003675" y="1152475"/>
            <a:ext cx="6053100" cy="34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600">
                <a:solidFill>
                  <a:srgbClr val="999999"/>
                </a:solidFill>
              </a:rPr>
              <a:t>How long does it take to access a random block of data (sector) on the disk?</a:t>
            </a:r>
            <a:endParaRPr b="1" sz="1600">
              <a:solidFill>
                <a:srgbClr val="999999"/>
              </a:solidFill>
            </a:endParaRPr>
          </a:p>
          <a:p>
            <a:pPr indent="0" lvl="0" marL="0" rtl="0" algn="l">
              <a:spcBef>
                <a:spcPts val="0"/>
              </a:spcBef>
              <a:spcAft>
                <a:spcPts val="0"/>
              </a:spcAft>
              <a:buClr>
                <a:schemeClr val="dk1"/>
              </a:buClr>
              <a:buSzPts val="1100"/>
              <a:buFont typeface="Arial"/>
              <a:buNone/>
            </a:pPr>
            <a:r>
              <a:rPr lang="en" sz="1600">
                <a:solidFill>
                  <a:srgbClr val="999999"/>
                </a:solidFill>
              </a:rPr>
              <a:t>Random access time = seek time + average rotational latency</a:t>
            </a:r>
            <a:endParaRPr sz="1600">
              <a:solidFill>
                <a:srgbClr val="999999"/>
              </a:solidFill>
            </a:endParaRPr>
          </a:p>
          <a:p>
            <a:pPr indent="0" lvl="0" marL="0" rtl="0" algn="l">
              <a:spcBef>
                <a:spcPts val="0"/>
              </a:spcBef>
              <a:spcAft>
                <a:spcPts val="0"/>
              </a:spcAft>
              <a:buClr>
                <a:schemeClr val="dk1"/>
              </a:buClr>
              <a:buSzPts val="1100"/>
              <a:buFont typeface="Arial"/>
              <a:buNone/>
            </a:pPr>
            <a:r>
              <a:rPr lang="en" sz="1600">
                <a:solidFill>
                  <a:srgbClr val="999999"/>
                </a:solidFill>
              </a:rPr>
              <a:t>= 7.5ms +</a:t>
            </a:r>
            <a:r>
              <a:rPr lang="en" sz="1700">
                <a:solidFill>
                  <a:srgbClr val="999999"/>
                </a:solidFill>
              </a:rPr>
              <a:t> </a:t>
            </a:r>
            <a:r>
              <a:rPr lang="en" sz="1500">
                <a:solidFill>
                  <a:srgbClr val="999999"/>
                </a:solidFill>
              </a:rPr>
              <a:t>(1/120)/2 s = 7.5ms + 4ms = 11.5ms</a:t>
            </a:r>
            <a:endParaRPr b="1" sz="1500">
              <a:solidFill>
                <a:srgbClr val="999999"/>
              </a:solidFill>
            </a:endParaRPr>
          </a:p>
          <a:p>
            <a:pPr indent="0" lvl="0" marL="0" rtl="0" algn="l">
              <a:lnSpc>
                <a:spcPct val="115000"/>
              </a:lnSpc>
              <a:spcBef>
                <a:spcPts val="0"/>
              </a:spcBef>
              <a:spcAft>
                <a:spcPts val="0"/>
              </a:spcAft>
              <a:buNone/>
            </a:pPr>
            <a:r>
              <a:rPr b="1" lang="en" sz="1700"/>
              <a:t>Roughly how many random reads can this disk do per second?</a:t>
            </a:r>
            <a:endParaRPr b="1"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298" name="Google Shape;298;p49"/>
          <p:cNvSpPr txBox="1"/>
          <p:nvPr>
            <p:ph idx="1" type="body"/>
          </p:nvPr>
        </p:nvSpPr>
        <p:spPr>
          <a:xfrm>
            <a:off x="519750" y="1152475"/>
            <a:ext cx="3246900" cy="359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WD Ultrastar DC530</a:t>
            </a:r>
            <a:endParaRPr sz="1600"/>
          </a:p>
          <a:p>
            <a:pPr indent="0" lvl="0" marL="0" rtl="0" algn="l">
              <a:lnSpc>
                <a:spcPct val="150000"/>
              </a:lnSpc>
              <a:spcBef>
                <a:spcPts val="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Seek:</a:t>
            </a:r>
            <a:r>
              <a:rPr b="1" lang="en" sz="1600"/>
              <a:t> 7.5ms</a:t>
            </a:r>
            <a:endParaRPr b="1" sz="1600"/>
          </a:p>
          <a:p>
            <a:pPr indent="0" lvl="0" marL="0" rtl="0" algn="l">
              <a:lnSpc>
                <a:spcPct val="150000"/>
              </a:lnSpc>
              <a:spcBef>
                <a:spcPts val="0"/>
              </a:spcBef>
              <a:spcAft>
                <a:spcPts val="0"/>
              </a:spcAft>
              <a:buNone/>
            </a:pPr>
            <a:r>
              <a:rPr lang="en" sz="1600"/>
              <a:t>Rotation Latency: </a:t>
            </a:r>
            <a:r>
              <a:rPr b="1" lang="en" sz="1600"/>
              <a:t>8ms</a:t>
            </a:r>
            <a:endParaRPr b="1" sz="1600"/>
          </a:p>
          <a:p>
            <a:pPr indent="0" lvl="0" marL="0" rtl="0" algn="l">
              <a:lnSpc>
                <a:spcPct val="150000"/>
              </a:lnSpc>
              <a:spcBef>
                <a:spcPts val="0"/>
              </a:spcBef>
              <a:spcAft>
                <a:spcPts val="0"/>
              </a:spcAft>
              <a:buNone/>
            </a:pPr>
            <a:r>
              <a:rPr lang="en" sz="1600"/>
              <a:t>Surface Size: </a:t>
            </a:r>
            <a:r>
              <a:rPr b="1" lang="en" sz="1600"/>
              <a:t>1.75TB</a:t>
            </a:r>
            <a:endParaRPr b="1" sz="1600"/>
          </a:p>
          <a:p>
            <a:pPr indent="0" lvl="0" marL="0" rtl="0" algn="l">
              <a:lnSpc>
                <a:spcPct val="150000"/>
              </a:lnSpc>
              <a:spcBef>
                <a:spcPts val="0"/>
              </a:spcBef>
              <a:spcAft>
                <a:spcPts val="0"/>
              </a:spcAft>
              <a:buNone/>
            </a:pPr>
            <a:r>
              <a:rPr lang="en" sz="1600"/>
              <a:t>Total Capacity: </a:t>
            </a:r>
            <a:r>
              <a:rPr b="1" lang="en" sz="1600"/>
              <a:t>14TB</a:t>
            </a:r>
            <a:endParaRPr b="1" sz="1600"/>
          </a:p>
          <a:p>
            <a:pPr indent="0" lvl="0" marL="0" rtl="0" algn="l">
              <a:lnSpc>
                <a:spcPct val="150000"/>
              </a:lnSpc>
              <a:spcBef>
                <a:spcPts val="0"/>
              </a:spcBef>
              <a:spcAft>
                <a:spcPts val="0"/>
              </a:spcAft>
              <a:buNone/>
            </a:pPr>
            <a:r>
              <a:t/>
            </a:r>
            <a:endParaRPr b="1" sz="1600"/>
          </a:p>
        </p:txBody>
      </p:sp>
      <p:sp>
        <p:nvSpPr>
          <p:cNvPr id="299" name="Google Shape;299;p49"/>
          <p:cNvSpPr txBox="1"/>
          <p:nvPr>
            <p:ph idx="2" type="body"/>
          </p:nvPr>
        </p:nvSpPr>
        <p:spPr>
          <a:xfrm>
            <a:off x="3003675" y="1152475"/>
            <a:ext cx="6053100" cy="3499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600">
                <a:solidFill>
                  <a:srgbClr val="999999"/>
                </a:solidFill>
              </a:rPr>
              <a:t>How long does it take to access a random block of data (sector) on the disk?</a:t>
            </a:r>
            <a:endParaRPr b="1" sz="1600">
              <a:solidFill>
                <a:srgbClr val="999999"/>
              </a:solidFill>
            </a:endParaRPr>
          </a:p>
          <a:p>
            <a:pPr indent="0" lvl="0" marL="0" rtl="0" algn="l">
              <a:lnSpc>
                <a:spcPct val="115000"/>
              </a:lnSpc>
              <a:spcBef>
                <a:spcPts val="0"/>
              </a:spcBef>
              <a:spcAft>
                <a:spcPts val="0"/>
              </a:spcAft>
              <a:buNone/>
            </a:pPr>
            <a:r>
              <a:rPr lang="en" sz="1600">
                <a:solidFill>
                  <a:srgbClr val="999999"/>
                </a:solidFill>
              </a:rPr>
              <a:t>Random access time = seek time + </a:t>
            </a:r>
            <a:r>
              <a:rPr lang="en" sz="1600">
                <a:solidFill>
                  <a:srgbClr val="999999"/>
                </a:solidFill>
              </a:rPr>
              <a:t>average rotational latency</a:t>
            </a:r>
            <a:endParaRPr sz="1600">
              <a:solidFill>
                <a:srgbClr val="999999"/>
              </a:solidFill>
            </a:endParaRPr>
          </a:p>
          <a:p>
            <a:pPr indent="0" lvl="0" marL="0" rtl="0" algn="l">
              <a:lnSpc>
                <a:spcPct val="115000"/>
              </a:lnSpc>
              <a:spcBef>
                <a:spcPts val="0"/>
              </a:spcBef>
              <a:spcAft>
                <a:spcPts val="0"/>
              </a:spcAft>
              <a:buNone/>
            </a:pPr>
            <a:r>
              <a:rPr lang="en" sz="1600">
                <a:solidFill>
                  <a:srgbClr val="999999"/>
                </a:solidFill>
              </a:rPr>
              <a:t>= 7.5ms +</a:t>
            </a:r>
            <a:r>
              <a:rPr lang="en" sz="1700">
                <a:solidFill>
                  <a:srgbClr val="999999"/>
                </a:solidFill>
              </a:rPr>
              <a:t> </a:t>
            </a:r>
            <a:r>
              <a:rPr lang="en" sz="1500">
                <a:solidFill>
                  <a:srgbClr val="999999"/>
                </a:solidFill>
              </a:rPr>
              <a:t>(1/120)/2 s = 7.5ms + 4ms = 11.5ms</a:t>
            </a:r>
            <a:endParaRPr sz="1600">
              <a:solidFill>
                <a:srgbClr val="999999"/>
              </a:solidFill>
            </a:endParaRPr>
          </a:p>
          <a:p>
            <a:pPr indent="0" lvl="0" marL="0" rtl="0" algn="l">
              <a:lnSpc>
                <a:spcPct val="115000"/>
              </a:lnSpc>
              <a:spcBef>
                <a:spcPts val="0"/>
              </a:spcBef>
              <a:spcAft>
                <a:spcPts val="0"/>
              </a:spcAft>
              <a:buNone/>
            </a:pPr>
            <a:r>
              <a:rPr b="1" lang="en" sz="1700">
                <a:solidFill>
                  <a:srgbClr val="999999"/>
                </a:solidFill>
              </a:rPr>
              <a:t>Roughly how many random reads can this disk do per second?</a:t>
            </a:r>
            <a:endParaRPr b="1" sz="1700">
              <a:solidFill>
                <a:srgbClr val="999999"/>
              </a:solidFill>
            </a:endParaRPr>
          </a:p>
          <a:p>
            <a:pPr indent="0" lvl="0" marL="0" rtl="0" algn="l">
              <a:spcBef>
                <a:spcPts val="0"/>
              </a:spcBef>
              <a:spcAft>
                <a:spcPts val="0"/>
              </a:spcAft>
              <a:buClr>
                <a:schemeClr val="dk1"/>
              </a:buClr>
              <a:buSzPts val="1100"/>
              <a:buFont typeface="Arial"/>
              <a:buNone/>
            </a:pPr>
            <a:r>
              <a:rPr lang="en" sz="1700">
                <a:solidFill>
                  <a:srgbClr val="999999"/>
                </a:solidFill>
              </a:rPr>
              <a:t>(1000ms/(11.5ms+8ms/204))/1s = 86.67 reads/s</a:t>
            </a:r>
            <a:endParaRPr sz="1800">
              <a:solidFill>
                <a:srgbClr val="999999"/>
              </a:solidFill>
            </a:endParaRPr>
          </a:p>
          <a:p>
            <a:pPr indent="0" lvl="0" marL="0" rtl="0" algn="l">
              <a:lnSpc>
                <a:spcPct val="115000"/>
              </a:lnSpc>
              <a:spcBef>
                <a:spcPts val="0"/>
              </a:spcBef>
              <a:spcAft>
                <a:spcPts val="0"/>
              </a:spcAft>
              <a:buNone/>
            </a:pPr>
            <a:r>
              <a:rPr b="1" lang="en" sz="1700"/>
              <a:t>What’s the data transfer rate if all reads are in 4KB? </a:t>
            </a:r>
            <a:endParaRPr sz="1600"/>
          </a:p>
          <a:p>
            <a:pPr indent="0" lvl="0" marL="0" rtl="0" algn="l">
              <a:lnSpc>
                <a:spcPct val="115000"/>
              </a:lnSpc>
              <a:spcBef>
                <a:spcPts val="0"/>
              </a:spcBef>
              <a:spcAft>
                <a:spcPts val="0"/>
              </a:spcAft>
              <a:buNone/>
            </a:pPr>
            <a:r>
              <a:t/>
            </a:r>
            <a:endParaRPr b="1" sz="1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Performance</a:t>
            </a:r>
            <a:endParaRPr/>
          </a:p>
        </p:txBody>
      </p:sp>
      <p:sp>
        <p:nvSpPr>
          <p:cNvPr id="305" name="Google Shape;305;p50"/>
          <p:cNvSpPr txBox="1"/>
          <p:nvPr>
            <p:ph idx="1" type="body"/>
          </p:nvPr>
        </p:nvSpPr>
        <p:spPr>
          <a:xfrm>
            <a:off x="519750" y="1152475"/>
            <a:ext cx="3246900" cy="359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A typical HDD stats:</a:t>
            </a:r>
            <a:endParaRPr sz="1700"/>
          </a:p>
          <a:p>
            <a:pPr indent="0" lvl="0" marL="0" rtl="0" algn="l">
              <a:lnSpc>
                <a:spcPct val="150000"/>
              </a:lnSpc>
              <a:spcBef>
                <a:spcPts val="1200"/>
              </a:spcBef>
              <a:spcAft>
                <a:spcPts val="0"/>
              </a:spcAft>
              <a:buNone/>
            </a:pPr>
            <a:r>
              <a:rPr lang="en" sz="1600"/>
              <a:t>WD Ultrastar DC530</a:t>
            </a:r>
            <a:endParaRPr sz="1600"/>
          </a:p>
          <a:p>
            <a:pPr indent="0" lvl="0" marL="0" rtl="0" algn="l">
              <a:lnSpc>
                <a:spcPct val="150000"/>
              </a:lnSpc>
              <a:spcBef>
                <a:spcPts val="0"/>
              </a:spcBef>
              <a:spcAft>
                <a:spcPts val="0"/>
              </a:spcAft>
              <a:buNone/>
            </a:pPr>
            <a:r>
              <a:rPr lang="en" sz="1600"/>
              <a:t>Double side recording</a:t>
            </a:r>
            <a:endParaRPr sz="1600"/>
          </a:p>
          <a:p>
            <a:pPr indent="0" lvl="0" marL="0" rtl="0" algn="l">
              <a:lnSpc>
                <a:spcPct val="150000"/>
              </a:lnSpc>
              <a:spcBef>
                <a:spcPts val="0"/>
              </a:spcBef>
              <a:spcAft>
                <a:spcPts val="0"/>
              </a:spcAft>
              <a:buNone/>
            </a:pPr>
            <a:r>
              <a:rPr b="1" lang="en" sz="1600"/>
              <a:t>7200</a:t>
            </a:r>
            <a:r>
              <a:rPr lang="en" sz="1600"/>
              <a:t> RPM</a:t>
            </a:r>
            <a:endParaRPr sz="1600"/>
          </a:p>
          <a:p>
            <a:pPr indent="0" lvl="0" marL="0" rtl="0" algn="l">
              <a:lnSpc>
                <a:spcPct val="150000"/>
              </a:lnSpc>
              <a:spcBef>
                <a:spcPts val="0"/>
              </a:spcBef>
              <a:spcAft>
                <a:spcPts val="0"/>
              </a:spcAft>
              <a:buNone/>
            </a:pPr>
            <a:r>
              <a:rPr b="1" lang="en" sz="1600"/>
              <a:t>204</a:t>
            </a:r>
            <a:r>
              <a:rPr lang="en" sz="1600"/>
              <a:t> sectors per track</a:t>
            </a:r>
            <a:endParaRPr sz="1600"/>
          </a:p>
          <a:p>
            <a:pPr indent="0" lvl="0" marL="0" rtl="0" algn="l">
              <a:lnSpc>
                <a:spcPct val="150000"/>
              </a:lnSpc>
              <a:spcBef>
                <a:spcPts val="0"/>
              </a:spcBef>
              <a:spcAft>
                <a:spcPts val="0"/>
              </a:spcAft>
              <a:buNone/>
            </a:pPr>
            <a:r>
              <a:rPr lang="en" sz="1600"/>
              <a:t>Seek:</a:t>
            </a:r>
            <a:r>
              <a:rPr b="1" lang="en" sz="1600"/>
              <a:t> 7.5ms</a:t>
            </a:r>
            <a:endParaRPr b="1" sz="1600"/>
          </a:p>
          <a:p>
            <a:pPr indent="0" lvl="0" marL="0" rtl="0" algn="l">
              <a:lnSpc>
                <a:spcPct val="150000"/>
              </a:lnSpc>
              <a:spcBef>
                <a:spcPts val="0"/>
              </a:spcBef>
              <a:spcAft>
                <a:spcPts val="0"/>
              </a:spcAft>
              <a:buNone/>
            </a:pPr>
            <a:r>
              <a:rPr lang="en" sz="1600"/>
              <a:t>Rotation Latency: </a:t>
            </a:r>
            <a:r>
              <a:rPr b="1" lang="en" sz="1600"/>
              <a:t>8</a:t>
            </a:r>
            <a:r>
              <a:rPr b="1" lang="en" sz="1600"/>
              <a:t>ms</a:t>
            </a:r>
            <a:endParaRPr b="1" sz="1600"/>
          </a:p>
          <a:p>
            <a:pPr indent="0" lvl="0" marL="0" rtl="0" algn="l">
              <a:lnSpc>
                <a:spcPct val="150000"/>
              </a:lnSpc>
              <a:spcBef>
                <a:spcPts val="0"/>
              </a:spcBef>
              <a:spcAft>
                <a:spcPts val="0"/>
              </a:spcAft>
              <a:buNone/>
            </a:pPr>
            <a:r>
              <a:rPr lang="en" sz="1600"/>
              <a:t>Surface Size: </a:t>
            </a:r>
            <a:r>
              <a:rPr b="1" lang="en" sz="1600"/>
              <a:t>1.75TB</a:t>
            </a:r>
            <a:endParaRPr b="1" sz="1600"/>
          </a:p>
          <a:p>
            <a:pPr indent="0" lvl="0" marL="0" rtl="0" algn="l">
              <a:lnSpc>
                <a:spcPct val="150000"/>
              </a:lnSpc>
              <a:spcBef>
                <a:spcPts val="0"/>
              </a:spcBef>
              <a:spcAft>
                <a:spcPts val="0"/>
              </a:spcAft>
              <a:buNone/>
            </a:pPr>
            <a:r>
              <a:rPr lang="en" sz="1600"/>
              <a:t>Total Capacity: </a:t>
            </a:r>
            <a:r>
              <a:rPr b="1" lang="en" sz="1600"/>
              <a:t>14TB</a:t>
            </a:r>
            <a:endParaRPr b="1" sz="1600"/>
          </a:p>
          <a:p>
            <a:pPr indent="0" lvl="0" marL="0" rtl="0" algn="l">
              <a:lnSpc>
                <a:spcPct val="150000"/>
              </a:lnSpc>
              <a:spcBef>
                <a:spcPts val="0"/>
              </a:spcBef>
              <a:spcAft>
                <a:spcPts val="0"/>
              </a:spcAft>
              <a:buNone/>
            </a:pPr>
            <a:r>
              <a:t/>
            </a:r>
            <a:endParaRPr b="1" sz="1600"/>
          </a:p>
        </p:txBody>
      </p:sp>
      <p:sp>
        <p:nvSpPr>
          <p:cNvPr id="306" name="Google Shape;306;p50"/>
          <p:cNvSpPr txBox="1"/>
          <p:nvPr>
            <p:ph idx="2" type="body"/>
          </p:nvPr>
        </p:nvSpPr>
        <p:spPr>
          <a:xfrm>
            <a:off x="3003675" y="1152475"/>
            <a:ext cx="6053100" cy="3499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600">
                <a:solidFill>
                  <a:srgbClr val="999999"/>
                </a:solidFill>
              </a:rPr>
              <a:t>How long does it take to access a random block of data (sector) on the disk?</a:t>
            </a:r>
            <a:endParaRPr b="1" sz="1600">
              <a:solidFill>
                <a:srgbClr val="999999"/>
              </a:solidFill>
            </a:endParaRPr>
          </a:p>
          <a:p>
            <a:pPr indent="0" lvl="0" marL="0" rtl="0" algn="l">
              <a:lnSpc>
                <a:spcPct val="115000"/>
              </a:lnSpc>
              <a:spcBef>
                <a:spcPts val="0"/>
              </a:spcBef>
              <a:spcAft>
                <a:spcPts val="0"/>
              </a:spcAft>
              <a:buNone/>
            </a:pPr>
            <a:r>
              <a:rPr lang="en" sz="1600">
                <a:solidFill>
                  <a:srgbClr val="999999"/>
                </a:solidFill>
              </a:rPr>
              <a:t>Random access time = seek time + </a:t>
            </a:r>
            <a:r>
              <a:rPr lang="en" sz="1600">
                <a:solidFill>
                  <a:srgbClr val="999999"/>
                </a:solidFill>
              </a:rPr>
              <a:t>average rotational latency</a:t>
            </a:r>
            <a:endParaRPr sz="1600">
              <a:solidFill>
                <a:srgbClr val="999999"/>
              </a:solidFill>
            </a:endParaRPr>
          </a:p>
          <a:p>
            <a:pPr indent="0" lvl="0" marL="0" rtl="0" algn="l">
              <a:lnSpc>
                <a:spcPct val="115000"/>
              </a:lnSpc>
              <a:spcBef>
                <a:spcPts val="0"/>
              </a:spcBef>
              <a:spcAft>
                <a:spcPts val="0"/>
              </a:spcAft>
              <a:buNone/>
            </a:pPr>
            <a:r>
              <a:rPr lang="en" sz="1600">
                <a:solidFill>
                  <a:srgbClr val="999999"/>
                </a:solidFill>
              </a:rPr>
              <a:t>= 7.5ms </a:t>
            </a:r>
            <a:r>
              <a:rPr lang="en" sz="1600">
                <a:solidFill>
                  <a:srgbClr val="999999"/>
                </a:solidFill>
              </a:rPr>
              <a:t>+</a:t>
            </a:r>
            <a:r>
              <a:rPr lang="en" sz="1700">
                <a:solidFill>
                  <a:srgbClr val="999999"/>
                </a:solidFill>
              </a:rPr>
              <a:t> </a:t>
            </a:r>
            <a:r>
              <a:rPr lang="en" sz="1500">
                <a:solidFill>
                  <a:srgbClr val="999999"/>
                </a:solidFill>
              </a:rPr>
              <a:t>(1/120)/2 s = 7.5ms + 4ms = 11.5ms</a:t>
            </a:r>
            <a:endParaRPr sz="1600">
              <a:solidFill>
                <a:srgbClr val="999999"/>
              </a:solidFill>
            </a:endParaRPr>
          </a:p>
          <a:p>
            <a:pPr indent="0" lvl="0" marL="0" rtl="0" algn="l">
              <a:lnSpc>
                <a:spcPct val="115000"/>
              </a:lnSpc>
              <a:spcBef>
                <a:spcPts val="0"/>
              </a:spcBef>
              <a:spcAft>
                <a:spcPts val="0"/>
              </a:spcAft>
              <a:buNone/>
            </a:pPr>
            <a:r>
              <a:rPr b="1" lang="en" sz="1600">
                <a:solidFill>
                  <a:srgbClr val="999999"/>
                </a:solidFill>
              </a:rPr>
              <a:t>Roughly how many random reads can this disk do per second?</a:t>
            </a:r>
            <a:endParaRPr b="1" sz="1600">
              <a:solidFill>
                <a:srgbClr val="999999"/>
              </a:solidFill>
            </a:endParaRPr>
          </a:p>
          <a:p>
            <a:pPr indent="0" lvl="0" marL="0" rtl="0" algn="l">
              <a:spcBef>
                <a:spcPts val="0"/>
              </a:spcBef>
              <a:spcAft>
                <a:spcPts val="0"/>
              </a:spcAft>
              <a:buClr>
                <a:schemeClr val="dk1"/>
              </a:buClr>
              <a:buSzPts val="1100"/>
              <a:buFont typeface="Arial"/>
              <a:buNone/>
            </a:pPr>
            <a:r>
              <a:rPr lang="en" sz="1700">
                <a:solidFill>
                  <a:srgbClr val="999999"/>
                </a:solidFill>
              </a:rPr>
              <a:t>(1000ms/(11.5ms+8ms/204))/1s = 86.67 = 87 reads/s</a:t>
            </a:r>
            <a:endParaRPr sz="1600">
              <a:solidFill>
                <a:srgbClr val="999999"/>
              </a:solidFill>
            </a:endParaRPr>
          </a:p>
          <a:p>
            <a:pPr indent="0" lvl="0" marL="0" rtl="0" algn="l">
              <a:lnSpc>
                <a:spcPct val="115000"/>
              </a:lnSpc>
              <a:spcBef>
                <a:spcPts val="0"/>
              </a:spcBef>
              <a:spcAft>
                <a:spcPts val="0"/>
              </a:spcAft>
              <a:buNone/>
            </a:pPr>
            <a:r>
              <a:rPr b="1" lang="en" sz="1700">
                <a:solidFill>
                  <a:srgbClr val="999999"/>
                </a:solidFill>
              </a:rPr>
              <a:t>What’s the data transfer rate if all reads are in 4KB?</a:t>
            </a:r>
            <a:endParaRPr b="1" sz="1700">
              <a:solidFill>
                <a:srgbClr val="999999"/>
              </a:solidFill>
            </a:endParaRPr>
          </a:p>
          <a:p>
            <a:pPr indent="0" lvl="0" marL="0" rtl="0" algn="l">
              <a:lnSpc>
                <a:spcPct val="115000"/>
              </a:lnSpc>
              <a:spcBef>
                <a:spcPts val="0"/>
              </a:spcBef>
              <a:spcAft>
                <a:spcPts val="0"/>
              </a:spcAft>
              <a:buNone/>
            </a:pPr>
            <a:r>
              <a:rPr lang="en" sz="1700">
                <a:solidFill>
                  <a:srgbClr val="999999"/>
                </a:solidFill>
              </a:rPr>
              <a:t>87 * 4096 = 356352 Bytes/s = 348 KB/s </a:t>
            </a:r>
            <a:endParaRPr sz="1700">
              <a:solidFill>
                <a:srgbClr val="999999"/>
              </a:solidFill>
            </a:endParaRPr>
          </a:p>
          <a:p>
            <a:pPr indent="0" lvl="0" marL="0" rtl="0" algn="l">
              <a:spcBef>
                <a:spcPts val="0"/>
              </a:spcBef>
              <a:spcAft>
                <a:spcPts val="0"/>
              </a:spcAft>
              <a:buClr>
                <a:schemeClr val="dk1"/>
              </a:buClr>
              <a:buSzPts val="1100"/>
              <a:buFont typeface="Arial"/>
              <a:buNone/>
            </a:pPr>
            <a:r>
              <a:rPr b="1" lang="en" sz="1700"/>
              <a:t>In fact, for sequential access, this disk can reach 255MB/s. Why is 4K random access slower than sequential access?</a:t>
            </a:r>
            <a:endParaRPr b="1" sz="1700"/>
          </a:p>
          <a:p>
            <a:pPr indent="0" lvl="0" marL="0" rtl="0" algn="l">
              <a:lnSpc>
                <a:spcPct val="115000"/>
              </a:lnSpc>
              <a:spcBef>
                <a:spcPts val="0"/>
              </a:spcBef>
              <a:spcAft>
                <a:spcPts val="0"/>
              </a:spcAft>
              <a:buNone/>
            </a:pPr>
            <a:r>
              <a:t/>
            </a:r>
            <a:endParaRPr b="1" sz="1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Solid State Drives (SSD)</a:t>
            </a:r>
            <a:endParaRPr/>
          </a:p>
        </p:txBody>
      </p:sp>
      <p:sp>
        <p:nvSpPr>
          <p:cNvPr id="312" name="Google Shape;312;p51"/>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36550" lvl="0" marL="457200" rtl="0" algn="l">
              <a:lnSpc>
                <a:spcPct val="125454"/>
              </a:lnSpc>
              <a:spcBef>
                <a:spcPts val="0"/>
              </a:spcBef>
              <a:spcAft>
                <a:spcPts val="0"/>
              </a:spcAft>
              <a:buSzPts val="1700"/>
              <a:buFont typeface="Open Sans"/>
              <a:buChar char="●"/>
            </a:pPr>
            <a:r>
              <a:rPr lang="en" sz="1700"/>
              <a:t>You probably don’t have a hard disk in your laptop – instead, you have a more modern long-term storage medium, the </a:t>
            </a:r>
            <a:r>
              <a:rPr b="1" lang="en" sz="1700"/>
              <a:t>solid state drive (SSD)</a:t>
            </a:r>
            <a:endParaRPr b="1" sz="1700"/>
          </a:p>
          <a:p>
            <a:pPr indent="-311150" lvl="1" marL="914400" rtl="0" algn="l">
              <a:lnSpc>
                <a:spcPct val="125454"/>
              </a:lnSpc>
              <a:spcBef>
                <a:spcPts val="0"/>
              </a:spcBef>
              <a:spcAft>
                <a:spcPts val="0"/>
              </a:spcAft>
              <a:buSzPts val="1300"/>
              <a:buChar char="○"/>
            </a:pPr>
            <a:r>
              <a:rPr lang="en" sz="1300"/>
              <a:t>Faster but more expensive than hard disks (though personal-use-scale costs have decreased rapidly over the past decade) </a:t>
            </a:r>
            <a:endParaRPr sz="1300"/>
          </a:p>
          <a:p>
            <a:pPr indent="-336550" lvl="0" marL="457200" rtl="0" algn="l">
              <a:lnSpc>
                <a:spcPct val="125454"/>
              </a:lnSpc>
              <a:spcBef>
                <a:spcPts val="0"/>
              </a:spcBef>
              <a:spcAft>
                <a:spcPts val="0"/>
              </a:spcAft>
              <a:buSzPts val="1700"/>
              <a:buChar char="●"/>
            </a:pPr>
            <a:r>
              <a:rPr lang="en" sz="1700"/>
              <a:t>Much higher I/O operations per second &amp; max transfer rate, along with very low seek time and energy use as compared to hard disks </a:t>
            </a:r>
            <a:endParaRPr sz="1700"/>
          </a:p>
          <a:p>
            <a:pPr indent="-336550" lvl="0" marL="457200" rtl="0" algn="l">
              <a:lnSpc>
                <a:spcPct val="125454"/>
              </a:lnSpc>
              <a:spcBef>
                <a:spcPts val="0"/>
              </a:spcBef>
              <a:spcAft>
                <a:spcPts val="0"/>
              </a:spcAft>
              <a:buSzPts val="1700"/>
              <a:buChar char="●"/>
            </a:pPr>
            <a:r>
              <a:rPr lang="en" sz="1700"/>
              <a:t>They use technology similar to ROMs–no spinning hardware! Just electrical signal</a:t>
            </a:r>
            <a:r>
              <a:rPr lang="en" sz="1700"/>
              <a:t>s</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782250" y="1544700"/>
            <a:ext cx="7579500" cy="205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Brief Overview: </a:t>
            </a:r>
            <a:endParaRPr sz="3400"/>
          </a:p>
          <a:p>
            <a:pPr indent="0" lvl="0" marL="0" rtl="0" algn="ctr">
              <a:spcBef>
                <a:spcPts val="0"/>
              </a:spcBef>
              <a:spcAft>
                <a:spcPts val="0"/>
              </a:spcAft>
              <a:buNone/>
            </a:pPr>
            <a:r>
              <a:rPr lang="en" sz="3400"/>
              <a:t>Network Algorithms, Disk Architecture, Disk Scheduling Algorithms, File System Introduction</a:t>
            </a:r>
            <a:endParaRPr sz="3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Disk Scheduling Algorithms</a:t>
            </a:r>
            <a:endParaRPr/>
          </a:p>
        </p:txBody>
      </p:sp>
      <p:sp>
        <p:nvSpPr>
          <p:cNvPr id="318" name="Google Shape;318;p52"/>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42900" lvl="0" marL="457200" rtl="0" algn="l">
              <a:lnSpc>
                <a:spcPct val="125454"/>
              </a:lnSpc>
              <a:spcBef>
                <a:spcPts val="0"/>
              </a:spcBef>
              <a:spcAft>
                <a:spcPts val="0"/>
              </a:spcAft>
              <a:buSzPts val="1800"/>
              <a:buChar char="●"/>
            </a:pPr>
            <a:r>
              <a:rPr lang="en"/>
              <a:t>Goal of a disk scheduling algorithm: </a:t>
            </a:r>
            <a:endParaRPr/>
          </a:p>
          <a:p>
            <a:pPr indent="-317500" lvl="1" marL="914400" rtl="0" algn="l">
              <a:lnSpc>
                <a:spcPct val="125454"/>
              </a:lnSpc>
              <a:spcBef>
                <a:spcPts val="0"/>
              </a:spcBef>
              <a:spcAft>
                <a:spcPts val="0"/>
              </a:spcAft>
              <a:buSzPts val="1400"/>
              <a:buChar char="○"/>
            </a:pPr>
            <a:r>
              <a:rPr lang="en"/>
              <a:t>Minimize access time </a:t>
            </a:r>
            <a:endParaRPr/>
          </a:p>
          <a:p>
            <a:pPr indent="-317500" lvl="1" marL="914400" rtl="0" algn="l">
              <a:lnSpc>
                <a:spcPct val="125454"/>
              </a:lnSpc>
              <a:spcBef>
                <a:spcPts val="0"/>
              </a:spcBef>
              <a:spcAft>
                <a:spcPts val="0"/>
              </a:spcAft>
              <a:buSzPts val="1400"/>
              <a:buChar char="○"/>
            </a:pPr>
            <a:r>
              <a:rPr lang="en"/>
              <a:t>M</a:t>
            </a:r>
            <a:r>
              <a:rPr lang="en" sz="1400"/>
              <a:t>inimize seek time &amp; rotational latency </a:t>
            </a:r>
            <a:endParaRPr/>
          </a:p>
          <a:p>
            <a:pPr indent="-317500" lvl="1" marL="914400" rtl="0" algn="l">
              <a:lnSpc>
                <a:spcPct val="125454"/>
              </a:lnSpc>
              <a:spcBef>
                <a:spcPts val="0"/>
              </a:spcBef>
              <a:spcAft>
                <a:spcPts val="0"/>
              </a:spcAft>
              <a:buSzPts val="1400"/>
              <a:buChar char="○"/>
            </a:pPr>
            <a:r>
              <a:rPr lang="en"/>
              <a:t>M</a:t>
            </a:r>
            <a:r>
              <a:rPr lang="en" sz="1400"/>
              <a:t>ove the head the least from disk request to disk request </a:t>
            </a:r>
            <a:endParaRPr sz="1400"/>
          </a:p>
          <a:p>
            <a:pPr indent="-342900" lvl="0" marL="457200" rtl="0" algn="l">
              <a:lnSpc>
                <a:spcPct val="125454"/>
              </a:lnSpc>
              <a:spcBef>
                <a:spcPts val="0"/>
              </a:spcBef>
              <a:spcAft>
                <a:spcPts val="0"/>
              </a:spcAft>
              <a:buSzPts val="1800"/>
              <a:buChar char="●"/>
            </a:pPr>
            <a:r>
              <a:rPr lang="en"/>
              <a:t>Similar metrics to process scheduling: </a:t>
            </a:r>
            <a:endParaRPr/>
          </a:p>
          <a:p>
            <a:pPr indent="-323850" lvl="1" marL="914400" rtl="0" algn="l">
              <a:lnSpc>
                <a:spcPct val="125454"/>
              </a:lnSpc>
              <a:spcBef>
                <a:spcPts val="0"/>
              </a:spcBef>
              <a:spcAft>
                <a:spcPts val="0"/>
              </a:spcAft>
              <a:buSzPts val="1500"/>
              <a:buFont typeface="Open Sans"/>
              <a:buChar char="○"/>
            </a:pPr>
            <a:r>
              <a:rPr b="1" lang="en" sz="1500"/>
              <a:t>Throughput </a:t>
            </a:r>
            <a:r>
              <a:rPr lang="en" sz="1500"/>
              <a:t>-- number of I/O requests executed per time interval T </a:t>
            </a:r>
            <a:endParaRPr sz="1500"/>
          </a:p>
          <a:p>
            <a:pPr indent="-323850" lvl="1" marL="914400" rtl="0" algn="l">
              <a:lnSpc>
                <a:spcPct val="125454"/>
              </a:lnSpc>
              <a:spcBef>
                <a:spcPts val="0"/>
              </a:spcBef>
              <a:spcAft>
                <a:spcPts val="0"/>
              </a:spcAft>
              <a:buSzPts val="1500"/>
              <a:buFont typeface="Open Sans"/>
              <a:buChar char="○"/>
            </a:pPr>
            <a:r>
              <a:rPr b="1" lang="en" sz="1500"/>
              <a:t>(Average) turnaround time </a:t>
            </a:r>
            <a:r>
              <a:rPr lang="en" sz="1500"/>
              <a:t>-- (average) time it takes an I/O request to complete </a:t>
            </a:r>
            <a:endParaRPr sz="1500"/>
          </a:p>
          <a:p>
            <a:pPr indent="-323850" lvl="1" marL="914400" rtl="0" algn="l">
              <a:lnSpc>
                <a:spcPct val="125454"/>
              </a:lnSpc>
              <a:spcBef>
                <a:spcPts val="0"/>
              </a:spcBef>
              <a:spcAft>
                <a:spcPts val="0"/>
              </a:spcAft>
              <a:buSzPts val="1500"/>
              <a:buFont typeface="Open Sans"/>
              <a:buChar char="○"/>
            </a:pPr>
            <a:r>
              <a:rPr b="1" lang="en" sz="1500"/>
              <a:t>Average waiting time </a:t>
            </a:r>
            <a:r>
              <a:rPr lang="en" sz="1500"/>
              <a:t>-- average waiting time an I/O request experiences </a:t>
            </a:r>
            <a:endParaRPr sz="1500"/>
          </a:p>
          <a:p>
            <a:pPr indent="-323850" lvl="1" marL="914400" rtl="0" algn="l">
              <a:lnSpc>
                <a:spcPct val="125454"/>
              </a:lnSpc>
              <a:spcBef>
                <a:spcPts val="0"/>
              </a:spcBef>
              <a:spcAft>
                <a:spcPts val="0"/>
              </a:spcAft>
              <a:buSzPts val="1500"/>
              <a:buFont typeface="Open Sans"/>
              <a:buChar char="○"/>
            </a:pPr>
            <a:r>
              <a:rPr b="1" lang="en" sz="1500"/>
              <a:t>Starvation </a:t>
            </a:r>
            <a:r>
              <a:rPr lang="en" sz="1500"/>
              <a:t>-- occurs when a particular I/O request is consistently denied execution due to an intrinsic property of the I/O scheduler</a:t>
            </a: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3"/>
          <p:cNvPicPr preferRelativeResize="0"/>
          <p:nvPr/>
        </p:nvPicPr>
        <p:blipFill>
          <a:blip r:embed="rId3">
            <a:alphaModFix/>
          </a:blip>
          <a:stretch>
            <a:fillRect/>
          </a:stretch>
        </p:blipFill>
        <p:spPr>
          <a:xfrm>
            <a:off x="4192550" y="1263775"/>
            <a:ext cx="4816924" cy="3371850"/>
          </a:xfrm>
          <a:prstGeom prst="rect">
            <a:avLst/>
          </a:prstGeom>
          <a:noFill/>
          <a:ln>
            <a:noFill/>
          </a:ln>
        </p:spPr>
      </p:pic>
      <p:sp>
        <p:nvSpPr>
          <p:cNvPr id="324" name="Google Shape;324;p53"/>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Come First Serve</a:t>
            </a:r>
            <a:endParaRPr/>
          </a:p>
        </p:txBody>
      </p:sp>
      <p:sp>
        <p:nvSpPr>
          <p:cNvPr id="325" name="Google Shape;325;p53"/>
          <p:cNvSpPr txBox="1"/>
          <p:nvPr>
            <p:ph idx="1" type="body"/>
          </p:nvPr>
        </p:nvSpPr>
        <p:spPr>
          <a:xfrm>
            <a:off x="519750" y="1028900"/>
            <a:ext cx="4853700" cy="3416400"/>
          </a:xfrm>
          <a:prstGeom prst="rect">
            <a:avLst/>
          </a:prstGeom>
        </p:spPr>
        <p:txBody>
          <a:bodyPr anchorCtr="0" anchor="t" bIns="91425" lIns="91425" spcFirstLastPara="1" rIns="91425" wrap="square" tIns="91425">
            <a:normAutofit/>
          </a:bodyPr>
          <a:lstStyle/>
          <a:p>
            <a:pPr indent="-342900" lvl="0" marL="457200" rtl="0" algn="l">
              <a:lnSpc>
                <a:spcPct val="125454"/>
              </a:lnSpc>
              <a:spcBef>
                <a:spcPts val="0"/>
              </a:spcBef>
              <a:spcAft>
                <a:spcPts val="0"/>
              </a:spcAft>
              <a:buSzPts val="1800"/>
              <a:buChar char="●"/>
            </a:pPr>
            <a:r>
              <a:rPr lang="en"/>
              <a:t>Services requests in order of arrival </a:t>
            </a:r>
            <a:endParaRPr/>
          </a:p>
          <a:p>
            <a:pPr indent="-342900" lvl="0" marL="457200" rtl="0" algn="l">
              <a:lnSpc>
                <a:spcPct val="125454"/>
              </a:lnSpc>
              <a:spcBef>
                <a:spcPts val="0"/>
              </a:spcBef>
              <a:spcAft>
                <a:spcPts val="0"/>
              </a:spcAft>
              <a:buSzPts val="1800"/>
              <a:buChar char="●"/>
            </a:pPr>
            <a:r>
              <a:rPr lang="en"/>
              <a:t>Least variance in waiting time </a:t>
            </a:r>
            <a:endParaRPr/>
          </a:p>
          <a:p>
            <a:pPr indent="0" lvl="0" marL="457200" rtl="0" algn="l">
              <a:lnSpc>
                <a:spcPct val="125454"/>
              </a:lnSpc>
              <a:spcBef>
                <a:spcPts val="0"/>
              </a:spcBef>
              <a:spcAft>
                <a:spcPts val="0"/>
              </a:spcAft>
              <a:buNone/>
            </a:pPr>
            <a:r>
              <a:rPr lang="en"/>
              <a:t>...because it’s very slow</a:t>
            </a:r>
            <a:endParaRPr/>
          </a:p>
          <a:p>
            <a:pPr indent="0" lvl="0" marL="457200" rtl="0" algn="l">
              <a:lnSpc>
                <a:spcPct val="125454"/>
              </a:lnSpc>
              <a:spcBef>
                <a:spcPts val="0"/>
              </a:spcBef>
              <a:spcAft>
                <a:spcPts val="0"/>
              </a:spcAft>
              <a:buNone/>
            </a:pPr>
            <a:r>
              <a:t/>
            </a:r>
            <a:endParaRPr/>
          </a:p>
          <a:p>
            <a:pPr indent="0" lvl="0" marL="0" rtl="0" algn="l">
              <a:lnSpc>
                <a:spcPct val="125454"/>
              </a:lnSpc>
              <a:spcBef>
                <a:spcPts val="0"/>
              </a:spcBef>
              <a:spcAft>
                <a:spcPts val="0"/>
              </a:spcAft>
              <a:buNone/>
            </a:pPr>
            <a:r>
              <a:rPr lang="en"/>
              <a:t>Remember, you need to move the magnetic head physically to service a read/write, and thus the further the total distance traveled, the longer seek time it takes to get aligned with the target </a:t>
            </a:r>
            <a:r>
              <a:rPr lang="en"/>
              <a:t>cylinder.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4"/>
          <p:cNvPicPr preferRelativeResize="0"/>
          <p:nvPr/>
        </p:nvPicPr>
        <p:blipFill>
          <a:blip r:embed="rId3">
            <a:alphaModFix/>
          </a:blip>
          <a:stretch>
            <a:fillRect/>
          </a:stretch>
        </p:blipFill>
        <p:spPr>
          <a:xfrm>
            <a:off x="3969800" y="1061827"/>
            <a:ext cx="5074099" cy="3551849"/>
          </a:xfrm>
          <a:prstGeom prst="rect">
            <a:avLst/>
          </a:prstGeom>
          <a:noFill/>
          <a:ln>
            <a:noFill/>
          </a:ln>
        </p:spPr>
      </p:pic>
      <p:sp>
        <p:nvSpPr>
          <p:cNvPr id="331" name="Google Shape;331;p5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Shortest Seek Time First </a:t>
            </a:r>
            <a:endParaRPr/>
          </a:p>
        </p:txBody>
      </p:sp>
      <p:sp>
        <p:nvSpPr>
          <p:cNvPr id="332" name="Google Shape;332;p54"/>
          <p:cNvSpPr txBox="1"/>
          <p:nvPr>
            <p:ph idx="1" type="body"/>
          </p:nvPr>
        </p:nvSpPr>
        <p:spPr>
          <a:xfrm>
            <a:off x="519750" y="1028900"/>
            <a:ext cx="47268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Minimizes head movement </a:t>
            </a:r>
            <a:endParaRPr/>
          </a:p>
          <a:p>
            <a:pPr indent="0" lvl="0" marL="0" rtl="0" algn="l">
              <a:lnSpc>
                <a:spcPct val="115000"/>
              </a:lnSpc>
              <a:spcBef>
                <a:spcPts val="1000"/>
              </a:spcBef>
              <a:spcAft>
                <a:spcPts val="0"/>
              </a:spcAft>
              <a:buNone/>
            </a:pPr>
            <a:r>
              <a:rPr lang="en"/>
              <a:t>Short waiting times and good throughput, but high variance </a:t>
            </a:r>
            <a:endParaRPr/>
          </a:p>
          <a:p>
            <a:pPr indent="0" lvl="0" marL="0" rtl="0" algn="l">
              <a:lnSpc>
                <a:spcPct val="115000"/>
              </a:lnSpc>
              <a:spcBef>
                <a:spcPts val="1000"/>
              </a:spcBef>
              <a:spcAft>
                <a:spcPts val="0"/>
              </a:spcAft>
              <a:buNone/>
            </a:pPr>
            <a:r>
              <a:rPr lang="en"/>
              <a:t>Doesn’t preserve order of hard drive accesses </a:t>
            </a:r>
            <a:endParaRPr/>
          </a:p>
          <a:p>
            <a:pPr indent="0" lvl="0" marL="0" rtl="0" algn="l">
              <a:lnSpc>
                <a:spcPct val="115000"/>
              </a:lnSpc>
              <a:spcBef>
                <a:spcPts val="1000"/>
              </a:spcBef>
              <a:spcAft>
                <a:spcPts val="1000"/>
              </a:spcAft>
              <a:buNone/>
            </a:pPr>
            <a:r>
              <a:rPr lang="en"/>
              <a:t>Leads to starvation if a disk access is far away from other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5"/>
          <p:cNvPicPr preferRelativeResize="0"/>
          <p:nvPr/>
        </p:nvPicPr>
        <p:blipFill>
          <a:blip r:embed="rId3">
            <a:alphaModFix/>
          </a:blip>
          <a:stretch>
            <a:fillRect/>
          </a:stretch>
        </p:blipFill>
        <p:spPr>
          <a:xfrm>
            <a:off x="6024875" y="0"/>
            <a:ext cx="2599376" cy="2385501"/>
          </a:xfrm>
          <a:prstGeom prst="rect">
            <a:avLst/>
          </a:prstGeom>
          <a:noFill/>
          <a:ln>
            <a:noFill/>
          </a:ln>
        </p:spPr>
      </p:pic>
      <p:pic>
        <p:nvPicPr>
          <p:cNvPr id="338" name="Google Shape;338;p55"/>
          <p:cNvPicPr preferRelativeResize="0"/>
          <p:nvPr/>
        </p:nvPicPr>
        <p:blipFill>
          <a:blip r:embed="rId4">
            <a:alphaModFix/>
          </a:blip>
          <a:stretch>
            <a:fillRect/>
          </a:stretch>
        </p:blipFill>
        <p:spPr>
          <a:xfrm>
            <a:off x="6127900" y="2345900"/>
            <a:ext cx="2759400" cy="2464749"/>
          </a:xfrm>
          <a:prstGeom prst="rect">
            <a:avLst/>
          </a:prstGeom>
          <a:noFill/>
          <a:ln>
            <a:noFill/>
          </a:ln>
        </p:spPr>
      </p:pic>
      <p:sp>
        <p:nvSpPr>
          <p:cNvPr id="339" name="Google Shape;339;p55"/>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SCAN &amp; C-SCAN</a:t>
            </a:r>
            <a:endParaRPr/>
          </a:p>
        </p:txBody>
      </p:sp>
      <p:sp>
        <p:nvSpPr>
          <p:cNvPr id="340" name="Google Shape;340;p55"/>
          <p:cNvSpPr txBox="1"/>
          <p:nvPr>
            <p:ph idx="1" type="body"/>
          </p:nvPr>
        </p:nvSpPr>
        <p:spPr>
          <a:xfrm>
            <a:off x="277375" y="1028900"/>
            <a:ext cx="5096100" cy="3924300"/>
          </a:xfrm>
          <a:prstGeom prst="rect">
            <a:avLst/>
          </a:prstGeom>
        </p:spPr>
        <p:txBody>
          <a:bodyPr anchorCtr="0" anchor="t" bIns="91425" lIns="91425" spcFirstLastPara="1" rIns="91425" wrap="square" tIns="91425">
            <a:normAutofit/>
          </a:bodyPr>
          <a:lstStyle/>
          <a:p>
            <a:pPr indent="0" lvl="0" marL="0" rtl="0" algn="l">
              <a:lnSpc>
                <a:spcPct val="125454"/>
              </a:lnSpc>
              <a:spcBef>
                <a:spcPts val="0"/>
              </a:spcBef>
              <a:spcAft>
                <a:spcPts val="0"/>
              </a:spcAft>
              <a:buClr>
                <a:schemeClr val="dk1"/>
              </a:buClr>
              <a:buSzPts val="1100"/>
              <a:buFont typeface="Arial"/>
              <a:buNone/>
            </a:pPr>
            <a:r>
              <a:rPr lang="en"/>
              <a:t>SCAN (elevator algorithm) </a:t>
            </a:r>
            <a:endParaRPr/>
          </a:p>
          <a:p>
            <a:pPr indent="-317500" lvl="0" marL="457200" rtl="0" algn="l">
              <a:lnSpc>
                <a:spcPct val="125454"/>
              </a:lnSpc>
              <a:spcBef>
                <a:spcPts val="0"/>
              </a:spcBef>
              <a:spcAft>
                <a:spcPts val="0"/>
              </a:spcAft>
              <a:buSzPts val="1400"/>
              <a:buChar char="●"/>
            </a:pPr>
            <a:r>
              <a:rPr lang="en" sz="1400"/>
              <a:t>Head moves from outermost to innermost track </a:t>
            </a:r>
            <a:endParaRPr sz="1400"/>
          </a:p>
          <a:p>
            <a:pPr indent="-317500" lvl="0" marL="457200" rtl="0" algn="l">
              <a:lnSpc>
                <a:spcPct val="125454"/>
              </a:lnSpc>
              <a:spcBef>
                <a:spcPts val="0"/>
              </a:spcBef>
              <a:spcAft>
                <a:spcPts val="0"/>
              </a:spcAft>
              <a:buSzPts val="1400"/>
              <a:buChar char="●"/>
            </a:pPr>
            <a:r>
              <a:rPr lang="en" sz="1400"/>
              <a:t>Handles requests en route </a:t>
            </a:r>
            <a:endParaRPr sz="1400"/>
          </a:p>
          <a:p>
            <a:pPr indent="-317500" lvl="0" marL="457200" rtl="0" algn="l">
              <a:lnSpc>
                <a:spcPct val="125454"/>
              </a:lnSpc>
              <a:spcBef>
                <a:spcPts val="0"/>
              </a:spcBef>
              <a:spcAft>
                <a:spcPts val="0"/>
              </a:spcAft>
              <a:buSzPts val="1400"/>
              <a:buChar char="●"/>
            </a:pPr>
            <a:r>
              <a:rPr lang="en" sz="1400"/>
              <a:t>Once at the innermost, the head tracks back out </a:t>
            </a:r>
            <a:endParaRPr sz="1400"/>
          </a:p>
          <a:p>
            <a:pPr indent="-317500" lvl="0" marL="457200" rtl="0" algn="l">
              <a:lnSpc>
                <a:spcPct val="125454"/>
              </a:lnSpc>
              <a:spcBef>
                <a:spcPts val="0"/>
              </a:spcBef>
              <a:spcAft>
                <a:spcPts val="0"/>
              </a:spcAft>
              <a:buSzPts val="1400"/>
              <a:buChar char="●"/>
            </a:pPr>
            <a:r>
              <a:rPr lang="en" sz="1400"/>
              <a:t>R</a:t>
            </a:r>
            <a:r>
              <a:rPr lang="en" sz="1400"/>
              <a:t>epeats until queue is empty </a:t>
            </a:r>
            <a:endParaRPr sz="1400"/>
          </a:p>
          <a:p>
            <a:pPr indent="-317500" lvl="0" marL="457200" rtl="0" algn="l">
              <a:lnSpc>
                <a:spcPct val="125454"/>
              </a:lnSpc>
              <a:spcBef>
                <a:spcPts val="0"/>
              </a:spcBef>
              <a:spcAft>
                <a:spcPts val="0"/>
              </a:spcAft>
              <a:buSzPts val="1400"/>
              <a:buChar char="●"/>
            </a:pPr>
            <a:r>
              <a:rPr lang="en" sz="1400"/>
              <a:t>Good wait times, throughput; limited starvation </a:t>
            </a:r>
            <a:endParaRPr sz="1400"/>
          </a:p>
          <a:p>
            <a:pPr indent="-317500" lvl="0" marL="457200" rtl="0" algn="l">
              <a:lnSpc>
                <a:spcPct val="125454"/>
              </a:lnSpc>
              <a:spcBef>
                <a:spcPts val="0"/>
              </a:spcBef>
              <a:spcAft>
                <a:spcPts val="0"/>
              </a:spcAft>
              <a:buSzPts val="1400"/>
              <a:buChar char="●"/>
            </a:pPr>
            <a:r>
              <a:rPr lang="en" sz="1400"/>
              <a:t>Doesn’t preserve memory access ordering </a:t>
            </a:r>
            <a:endParaRPr sz="1400"/>
          </a:p>
          <a:p>
            <a:pPr indent="0" lvl="0" marL="0" rtl="0" algn="l">
              <a:lnSpc>
                <a:spcPct val="125454"/>
              </a:lnSpc>
              <a:spcBef>
                <a:spcPts val="0"/>
              </a:spcBef>
              <a:spcAft>
                <a:spcPts val="0"/>
              </a:spcAft>
              <a:buClr>
                <a:schemeClr val="dk1"/>
              </a:buClr>
              <a:buSzPts val="1100"/>
              <a:buFont typeface="Arial"/>
              <a:buNone/>
            </a:pPr>
            <a:r>
              <a:rPr lang="en"/>
              <a:t>Circular SCAN (C-SCAN) </a:t>
            </a:r>
            <a:endParaRPr/>
          </a:p>
          <a:p>
            <a:pPr indent="-317500" lvl="0" marL="457200" rtl="0" algn="l">
              <a:lnSpc>
                <a:spcPct val="125454"/>
              </a:lnSpc>
              <a:spcBef>
                <a:spcPts val="0"/>
              </a:spcBef>
              <a:spcAft>
                <a:spcPts val="0"/>
              </a:spcAft>
              <a:buSzPts val="1400"/>
              <a:buChar char="●"/>
            </a:pPr>
            <a:r>
              <a:rPr lang="en" sz="1400"/>
              <a:t>SCAN, but doesn’t service requests on the return trip </a:t>
            </a:r>
            <a:endParaRPr sz="1400"/>
          </a:p>
          <a:p>
            <a:pPr indent="-317500" lvl="0" marL="457200" rtl="0" algn="l">
              <a:lnSpc>
                <a:spcPct val="125454"/>
              </a:lnSpc>
              <a:spcBef>
                <a:spcPts val="0"/>
              </a:spcBef>
              <a:spcAft>
                <a:spcPts val="0"/>
              </a:spcAft>
              <a:buSzPts val="1400"/>
              <a:buChar char="●"/>
            </a:pPr>
            <a:r>
              <a:rPr lang="en" sz="1400"/>
              <a:t>Reduces bias for innermost tracks less variance in waiting time</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6"/>
          <p:cNvPicPr preferRelativeResize="0"/>
          <p:nvPr/>
        </p:nvPicPr>
        <p:blipFill>
          <a:blip r:embed="rId3">
            <a:alphaModFix/>
          </a:blip>
          <a:stretch>
            <a:fillRect/>
          </a:stretch>
        </p:blipFill>
        <p:spPr>
          <a:xfrm>
            <a:off x="3724875" y="2027300"/>
            <a:ext cx="5419125" cy="2872626"/>
          </a:xfrm>
          <a:prstGeom prst="rect">
            <a:avLst/>
          </a:prstGeom>
          <a:noFill/>
          <a:ln>
            <a:noFill/>
          </a:ln>
        </p:spPr>
      </p:pic>
      <p:sp>
        <p:nvSpPr>
          <p:cNvPr id="346" name="Google Shape;346;p56"/>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 &amp; C-LOOK</a:t>
            </a:r>
            <a:endParaRPr/>
          </a:p>
        </p:txBody>
      </p:sp>
      <p:sp>
        <p:nvSpPr>
          <p:cNvPr id="347" name="Google Shape;347;p56"/>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Very similar to SCAN and C-SCAN </a:t>
            </a:r>
            <a:endParaRPr/>
          </a:p>
          <a:p>
            <a:pPr indent="0" lvl="0" marL="0" rtl="0" algn="l">
              <a:lnSpc>
                <a:spcPct val="115000"/>
              </a:lnSpc>
              <a:spcBef>
                <a:spcPts val="1000"/>
              </a:spcBef>
              <a:spcAft>
                <a:spcPts val="0"/>
              </a:spcAft>
              <a:buClr>
                <a:schemeClr val="dk1"/>
              </a:buClr>
              <a:buSzPts val="1100"/>
              <a:buFont typeface="Arial"/>
              <a:buNone/>
            </a:pPr>
            <a:r>
              <a:rPr lang="en"/>
              <a:t>Difference: when there are no more requests to be served in a particular direction, we reverse direction </a:t>
            </a:r>
            <a:endParaRPr/>
          </a:p>
          <a:p>
            <a:pPr indent="-317500" lvl="0" marL="457200" rtl="0" algn="l">
              <a:lnSpc>
                <a:spcPct val="115000"/>
              </a:lnSpc>
              <a:spcBef>
                <a:spcPts val="1000"/>
              </a:spcBef>
              <a:spcAft>
                <a:spcPts val="0"/>
              </a:spcAft>
              <a:buSzPts val="1400"/>
              <a:buChar char="●"/>
            </a:pPr>
            <a:r>
              <a:rPr lang="en" sz="1400"/>
              <a:t>No reason to go all the way out</a:t>
            </a:r>
            <a:endParaRPr sz="1400"/>
          </a:p>
          <a:p>
            <a:pPr indent="0" lvl="0" marL="457200" rtl="0" algn="l">
              <a:lnSpc>
                <a:spcPct val="115000"/>
              </a:lnSpc>
              <a:spcBef>
                <a:spcPts val="0"/>
              </a:spcBef>
              <a:spcAft>
                <a:spcPts val="0"/>
              </a:spcAft>
              <a:buNone/>
            </a:pPr>
            <a:r>
              <a:rPr lang="en" sz="1400"/>
              <a:t>if there are no requests to serve </a:t>
            </a:r>
            <a:endParaRPr sz="1400"/>
          </a:p>
          <a:p>
            <a:pPr indent="0" lvl="0" marL="0" rtl="0" algn="l">
              <a:lnSpc>
                <a:spcPct val="115000"/>
              </a:lnSpc>
              <a:spcBef>
                <a:spcPts val="1000"/>
              </a:spcBef>
              <a:spcAft>
                <a:spcPts val="0"/>
              </a:spcAft>
              <a:buNone/>
            </a:pPr>
            <a:r>
              <a:rPr lang="en"/>
              <a:t>Typically, some variant of </a:t>
            </a:r>
            <a:endParaRPr/>
          </a:p>
          <a:p>
            <a:pPr indent="0" lvl="0" marL="0" rtl="0" algn="l">
              <a:lnSpc>
                <a:spcPct val="115000"/>
              </a:lnSpc>
              <a:spcBef>
                <a:spcPts val="0"/>
              </a:spcBef>
              <a:spcAft>
                <a:spcPts val="0"/>
              </a:spcAft>
              <a:buNone/>
            </a:pPr>
            <a:r>
              <a:rPr lang="en"/>
              <a:t>this is used in disks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File Systems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519750" y="4525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file systems provide?</a:t>
            </a:r>
            <a:endParaRPr/>
          </a:p>
        </p:txBody>
      </p:sp>
      <p:sp>
        <p:nvSpPr>
          <p:cNvPr id="358" name="Google Shape;358;p58"/>
          <p:cNvSpPr txBox="1"/>
          <p:nvPr>
            <p:ph idx="1" type="body"/>
          </p:nvPr>
        </p:nvSpPr>
        <p:spPr>
          <a:xfrm>
            <a:off x="519750" y="1028900"/>
            <a:ext cx="5154900" cy="3416400"/>
          </a:xfrm>
          <a:prstGeom prst="rect">
            <a:avLst/>
          </a:prstGeom>
        </p:spPr>
        <p:txBody>
          <a:bodyPr anchorCtr="0" anchor="t" bIns="91425" lIns="91425" spcFirstLastPara="1" rIns="91425" wrap="square" tIns="91425">
            <a:normAutofit lnSpcReduction="20000"/>
          </a:bodyPr>
          <a:lstStyle/>
          <a:p>
            <a:pPr indent="0" lvl="0" marL="0" rtl="0" algn="l">
              <a:lnSpc>
                <a:spcPct val="125454"/>
              </a:lnSpc>
              <a:spcBef>
                <a:spcPts val="0"/>
              </a:spcBef>
              <a:spcAft>
                <a:spcPts val="0"/>
              </a:spcAft>
              <a:buNone/>
            </a:pPr>
            <a:r>
              <a:rPr lang="en"/>
              <a:t>Resemble the file "cabinet"</a:t>
            </a:r>
            <a:endParaRPr/>
          </a:p>
          <a:p>
            <a:pPr indent="-317500" lvl="0" marL="457200" rtl="0" algn="l">
              <a:lnSpc>
                <a:spcPct val="125454"/>
              </a:lnSpc>
              <a:spcBef>
                <a:spcPts val="0"/>
              </a:spcBef>
              <a:spcAft>
                <a:spcPts val="0"/>
              </a:spcAft>
              <a:buSzPts val="1400"/>
              <a:buChar char="●"/>
            </a:pPr>
            <a:r>
              <a:rPr lang="en" sz="1400"/>
              <a:t>Similar to a physical filing cabinet!</a:t>
            </a:r>
            <a:endParaRPr sz="1400"/>
          </a:p>
          <a:p>
            <a:pPr indent="-317500" lvl="0" marL="457200" rtl="0" algn="l">
              <a:lnSpc>
                <a:spcPct val="125454"/>
              </a:lnSpc>
              <a:spcBef>
                <a:spcPts val="0"/>
              </a:spcBef>
              <a:spcAft>
                <a:spcPts val="0"/>
              </a:spcAft>
              <a:buSzPts val="1400"/>
              <a:buChar char="●"/>
            </a:pPr>
            <a:r>
              <a:rPr lang="en" sz="1400"/>
              <a:t>Each file is a collection of information with attributes associated with the information.</a:t>
            </a:r>
            <a:endParaRPr sz="1400"/>
          </a:p>
          <a:p>
            <a:pPr indent="-317500" lvl="0" marL="457200" rtl="0" algn="l">
              <a:lnSpc>
                <a:spcPct val="125454"/>
              </a:lnSpc>
              <a:spcBef>
                <a:spcPts val="0"/>
              </a:spcBef>
              <a:spcAft>
                <a:spcPts val="0"/>
              </a:spcAft>
              <a:buSzPts val="1400"/>
              <a:buChar char="●"/>
            </a:pPr>
            <a:r>
              <a:rPr lang="en" sz="1400"/>
              <a:t>Is an abstraction to actual layout</a:t>
            </a:r>
            <a:endParaRPr sz="1400"/>
          </a:p>
          <a:p>
            <a:pPr indent="-317500" lvl="1" marL="914400" rtl="0" algn="l">
              <a:lnSpc>
                <a:spcPct val="125454"/>
              </a:lnSpc>
              <a:spcBef>
                <a:spcPts val="0"/>
              </a:spcBef>
              <a:spcAft>
                <a:spcPts val="0"/>
              </a:spcAft>
              <a:buSzPts val="1400"/>
              <a:buChar char="○"/>
            </a:pPr>
            <a:r>
              <a:rPr lang="en" sz="1400"/>
              <a:t>A process is the software abstraction for the processor</a:t>
            </a:r>
            <a:endParaRPr sz="1400"/>
          </a:p>
          <a:p>
            <a:pPr indent="-317500" lvl="1" marL="914400" rtl="0" algn="l">
              <a:lnSpc>
                <a:spcPct val="125454"/>
              </a:lnSpc>
              <a:spcBef>
                <a:spcPts val="0"/>
              </a:spcBef>
              <a:spcAft>
                <a:spcPts val="0"/>
              </a:spcAft>
              <a:buSzPts val="1400"/>
              <a:buChar char="○"/>
            </a:pPr>
            <a:r>
              <a:rPr lang="en"/>
              <a:t>A </a:t>
            </a:r>
            <a:r>
              <a:rPr lang="en" sz="1400"/>
              <a:t>data structure is the software abstraction for memory</a:t>
            </a:r>
            <a:endParaRPr sz="1400"/>
          </a:p>
          <a:p>
            <a:pPr indent="-317500" lvl="1" marL="914400" rtl="0" algn="l">
              <a:lnSpc>
                <a:spcPct val="125454"/>
              </a:lnSpc>
              <a:spcBef>
                <a:spcPts val="0"/>
              </a:spcBef>
              <a:spcAft>
                <a:spcPts val="0"/>
              </a:spcAft>
              <a:buSzPts val="1400"/>
              <a:buChar char="○"/>
            </a:pPr>
            <a:r>
              <a:rPr lang="en" sz="1400"/>
              <a:t>A file is the software abstraction for an I/O device since a device serves as either a source or a sink for information.</a:t>
            </a:r>
            <a:endParaRPr sz="1400"/>
          </a:p>
          <a:p>
            <a:pPr indent="0" lvl="0" marL="0" rtl="0" algn="l">
              <a:spcBef>
                <a:spcPts val="0"/>
              </a:spcBef>
              <a:spcAft>
                <a:spcPts val="1200"/>
              </a:spcAft>
              <a:buNone/>
            </a:pPr>
            <a:r>
              <a:t/>
            </a:r>
            <a:endParaRPr/>
          </a:p>
        </p:txBody>
      </p:sp>
      <p:pic>
        <p:nvPicPr>
          <p:cNvPr id="359" name="Google Shape;359;p58"/>
          <p:cNvPicPr preferRelativeResize="0"/>
          <p:nvPr/>
        </p:nvPicPr>
        <p:blipFill>
          <a:blip r:embed="rId3">
            <a:alphaModFix/>
          </a:blip>
          <a:stretch>
            <a:fillRect/>
          </a:stretch>
        </p:blipFill>
        <p:spPr>
          <a:xfrm>
            <a:off x="5827050" y="1101475"/>
            <a:ext cx="3164550" cy="221340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Attributes (Metadata)</a:t>
            </a:r>
            <a:endParaRPr/>
          </a:p>
        </p:txBody>
      </p:sp>
      <p:sp>
        <p:nvSpPr>
          <p:cNvPr id="365" name="Google Shape;365;p59"/>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lnSpc>
                <a:spcPct val="125454"/>
              </a:lnSpc>
              <a:spcBef>
                <a:spcPts val="0"/>
              </a:spcBef>
              <a:spcAft>
                <a:spcPts val="0"/>
              </a:spcAft>
              <a:buClr>
                <a:schemeClr val="dk1"/>
              </a:buClr>
              <a:buSzPts val="1100"/>
              <a:buFont typeface="Arial"/>
              <a:buNone/>
            </a:pPr>
            <a:r>
              <a:rPr lang="en"/>
              <a:t>Metadata represents space overhead and requires careful analysis as to its utility.</a:t>
            </a:r>
            <a:endParaRPr/>
          </a:p>
          <a:p>
            <a:pPr indent="0" lvl="0" marL="0" rtl="0" algn="l">
              <a:lnSpc>
                <a:spcPct val="125454"/>
              </a:lnSpc>
              <a:spcBef>
                <a:spcPts val="0"/>
              </a:spcBef>
              <a:spcAft>
                <a:spcPts val="0"/>
              </a:spcAft>
              <a:buClr>
                <a:schemeClr val="dk1"/>
              </a:buClr>
              <a:buSzPts val="1100"/>
              <a:buFont typeface="Arial"/>
              <a:buNone/>
            </a:pPr>
            <a:r>
              <a:rPr lang="en"/>
              <a:t>Examples:</a:t>
            </a:r>
            <a:endParaRPr/>
          </a:p>
          <a:p>
            <a:pPr indent="-317500" lvl="0" marL="457200" rtl="0" algn="l">
              <a:lnSpc>
                <a:spcPct val="125454"/>
              </a:lnSpc>
              <a:spcBef>
                <a:spcPts val="0"/>
              </a:spcBef>
              <a:spcAft>
                <a:spcPts val="0"/>
              </a:spcAft>
              <a:buSzPts val="1400"/>
              <a:buFont typeface="Open Sans"/>
              <a:buChar char="●"/>
            </a:pPr>
            <a:r>
              <a:rPr b="1" lang="en" sz="1400"/>
              <a:t>Name</a:t>
            </a:r>
            <a:r>
              <a:rPr lang="en" sz="1400"/>
              <a:t>: allows logically identifying the contents of a file.</a:t>
            </a:r>
            <a:endParaRPr sz="1400"/>
          </a:p>
          <a:p>
            <a:pPr indent="-317500" lvl="0" marL="457200" rtl="0" algn="l">
              <a:lnSpc>
                <a:spcPct val="125454"/>
              </a:lnSpc>
              <a:spcBef>
                <a:spcPts val="0"/>
              </a:spcBef>
              <a:spcAft>
                <a:spcPts val="0"/>
              </a:spcAft>
              <a:buSzPts val="1400"/>
              <a:buChar char="●"/>
            </a:pPr>
            <a:r>
              <a:rPr lang="en" sz="1400"/>
              <a:t>Single-level naming scheme: names must be unique</a:t>
            </a:r>
            <a:endParaRPr sz="1400"/>
          </a:p>
          <a:p>
            <a:pPr indent="-317500" lvl="0" marL="457200" rtl="0" algn="l">
              <a:lnSpc>
                <a:spcPct val="125454"/>
              </a:lnSpc>
              <a:spcBef>
                <a:spcPts val="0"/>
              </a:spcBef>
              <a:spcAft>
                <a:spcPts val="0"/>
              </a:spcAft>
              <a:buSzPts val="1400"/>
              <a:buChar char="●"/>
            </a:pPr>
            <a:r>
              <a:rPr lang="en" sz="1400"/>
              <a:t>Two-level: User -&gt; Specific file</a:t>
            </a:r>
            <a:endParaRPr sz="1400"/>
          </a:p>
          <a:p>
            <a:pPr indent="-317500" lvl="0" marL="457200" rtl="0" algn="l">
              <a:lnSpc>
                <a:spcPct val="125454"/>
              </a:lnSpc>
              <a:spcBef>
                <a:spcPts val="0"/>
              </a:spcBef>
              <a:spcAft>
                <a:spcPts val="0"/>
              </a:spcAft>
              <a:buSzPts val="1400"/>
              <a:buChar char="●"/>
            </a:pPr>
            <a:r>
              <a:rPr lang="en" sz="1400"/>
              <a:t>Multi-level dictionary: each part of the name is unique only with respect to the previous parts of the name. Gives a “tree” structure to the organization</a:t>
            </a:r>
            <a:endParaRPr sz="1400"/>
          </a:p>
          <a:p>
            <a:pPr indent="-317500" lvl="0" marL="457200" rtl="0" algn="l">
              <a:lnSpc>
                <a:spcPct val="125454"/>
              </a:lnSpc>
              <a:spcBef>
                <a:spcPts val="0"/>
              </a:spcBef>
              <a:spcAft>
                <a:spcPts val="0"/>
              </a:spcAft>
              <a:buSzPts val="1400"/>
              <a:buFont typeface="Open Sans"/>
              <a:buChar char="●"/>
            </a:pPr>
            <a:r>
              <a:rPr b="1" lang="en" sz="1400"/>
              <a:t>Access Rights</a:t>
            </a:r>
            <a:r>
              <a:rPr lang="en" sz="1400"/>
              <a:t>: who has access to a particular file and what kind of privilege each allowed user enjoys.</a:t>
            </a:r>
            <a:endParaRPr sz="1400"/>
          </a:p>
          <a:p>
            <a:pPr indent="-317500" lvl="0" marL="457200" rtl="0" algn="l">
              <a:spcBef>
                <a:spcPts val="0"/>
              </a:spcBef>
              <a:spcAft>
                <a:spcPts val="0"/>
              </a:spcAft>
              <a:buSzPts val="1400"/>
              <a:buChar char="●"/>
            </a:pPr>
            <a:r>
              <a:rPr lang="en" sz="1400"/>
              <a:t>Read, write, execute, change ownership, change privileges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Unix file commands</a:t>
            </a:r>
            <a:endParaRPr/>
          </a:p>
        </p:txBody>
      </p:sp>
      <p:sp>
        <p:nvSpPr>
          <p:cNvPr id="371" name="Google Shape;371;p60"/>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latin typeface="Courier New"/>
                <a:ea typeface="Courier New"/>
                <a:cs typeface="Courier New"/>
                <a:sym typeface="Courier New"/>
              </a:rPr>
              <a:t>touch</a:t>
            </a:r>
            <a:r>
              <a:rPr lang="en"/>
              <a:t> - create a new file</a:t>
            </a:r>
            <a:endParaRPr/>
          </a:p>
          <a:p>
            <a:pPr indent="-342900" lvl="0" marL="457200" rtl="0" algn="l">
              <a:spcBef>
                <a:spcPts val="0"/>
              </a:spcBef>
              <a:spcAft>
                <a:spcPts val="0"/>
              </a:spcAft>
              <a:buSzPts val="1800"/>
              <a:buChar char="●"/>
            </a:pPr>
            <a:r>
              <a:rPr lang="en">
                <a:latin typeface="Courier New"/>
                <a:ea typeface="Courier New"/>
                <a:cs typeface="Courier New"/>
                <a:sym typeface="Courier New"/>
              </a:rPr>
              <a:t>mkdir</a:t>
            </a:r>
            <a:r>
              <a:rPr lang="en"/>
              <a:t> - create a new directory</a:t>
            </a:r>
            <a:endParaRPr/>
          </a:p>
          <a:p>
            <a:pPr indent="-342900" lvl="0" marL="457200" rtl="0" algn="l">
              <a:spcBef>
                <a:spcPts val="0"/>
              </a:spcBef>
              <a:spcAft>
                <a:spcPts val="0"/>
              </a:spcAft>
              <a:buSzPts val="1800"/>
              <a:buChar char="●"/>
            </a:pPr>
            <a:r>
              <a:rPr lang="en">
                <a:latin typeface="Courier New"/>
                <a:ea typeface="Courier New"/>
                <a:cs typeface="Courier New"/>
                <a:sym typeface="Courier New"/>
              </a:rPr>
              <a:t>rm</a:t>
            </a:r>
            <a:r>
              <a:rPr lang="en"/>
              <a:t> - remove file or directory with </a:t>
            </a:r>
            <a:r>
              <a:rPr lang="en">
                <a:latin typeface="Courier New"/>
                <a:ea typeface="Courier New"/>
                <a:cs typeface="Courier New"/>
                <a:sym typeface="Courier New"/>
              </a:rPr>
              <a:t>-r</a:t>
            </a:r>
            <a:endParaRPr>
              <a:latin typeface="Courier New"/>
              <a:ea typeface="Courier New"/>
              <a:cs typeface="Courier New"/>
              <a:sym typeface="Courier New"/>
            </a:endParaRPr>
          </a:p>
          <a:p>
            <a:pPr indent="-342900" lvl="0" marL="457200" rtl="0" algn="l">
              <a:spcBef>
                <a:spcPts val="0"/>
              </a:spcBef>
              <a:spcAft>
                <a:spcPts val="0"/>
              </a:spcAft>
              <a:buSzPts val="1800"/>
              <a:buChar char="●"/>
            </a:pPr>
            <a:r>
              <a:rPr lang="en">
                <a:latin typeface="Courier New"/>
                <a:ea typeface="Courier New"/>
                <a:cs typeface="Courier New"/>
                <a:sym typeface="Courier New"/>
              </a:rPr>
              <a:t>ln</a:t>
            </a:r>
            <a:r>
              <a:rPr lang="en"/>
              <a:t> - create a link to a file</a:t>
            </a:r>
            <a:endParaRPr/>
          </a:p>
          <a:p>
            <a:pPr indent="-317500" lvl="1" marL="914400" rtl="0" algn="l">
              <a:spcBef>
                <a:spcPts val="0"/>
              </a:spcBef>
              <a:spcAft>
                <a:spcPts val="0"/>
              </a:spcAft>
              <a:buSzPts val="1400"/>
              <a:buChar char="○"/>
            </a:pPr>
            <a:r>
              <a:rPr lang="en"/>
              <a:t>-s soft link</a:t>
            </a:r>
            <a:endParaRPr/>
          </a:p>
          <a:p>
            <a:pPr indent="-342900" lvl="0" marL="457200" rtl="0" algn="l">
              <a:spcBef>
                <a:spcPts val="0"/>
              </a:spcBef>
              <a:spcAft>
                <a:spcPts val="0"/>
              </a:spcAft>
              <a:buSzPts val="1800"/>
              <a:buChar char="●"/>
            </a:pPr>
            <a:r>
              <a:rPr lang="en">
                <a:latin typeface="Courier New"/>
                <a:ea typeface="Courier New"/>
                <a:cs typeface="Courier New"/>
                <a:sym typeface="Courier New"/>
              </a:rPr>
              <a:t>chown</a:t>
            </a:r>
            <a:r>
              <a:rPr lang="en"/>
              <a:t> / </a:t>
            </a:r>
            <a:r>
              <a:rPr lang="en">
                <a:latin typeface="Courier New"/>
                <a:ea typeface="Courier New"/>
                <a:cs typeface="Courier New"/>
                <a:sym typeface="Courier New"/>
              </a:rPr>
              <a:t>chmod</a:t>
            </a:r>
            <a:r>
              <a:rPr lang="en"/>
              <a:t> - change owner or access mode to a file or directory</a:t>
            </a:r>
            <a:endParaRPr/>
          </a:p>
          <a:p>
            <a:pPr indent="-342900" lvl="0" marL="457200" rtl="0" algn="l">
              <a:spcBef>
                <a:spcPts val="0"/>
              </a:spcBef>
              <a:spcAft>
                <a:spcPts val="0"/>
              </a:spcAft>
              <a:buSzPts val="1800"/>
              <a:buChar char="●"/>
            </a:pPr>
            <a:r>
              <a:rPr lang="en">
                <a:latin typeface="Courier New"/>
                <a:ea typeface="Courier New"/>
                <a:cs typeface="Courier New"/>
                <a:sym typeface="Courier New"/>
              </a:rPr>
              <a:t>cp</a:t>
            </a:r>
            <a:r>
              <a:rPr lang="en"/>
              <a:t> - copy file</a:t>
            </a:r>
            <a:endParaRPr/>
          </a:p>
          <a:p>
            <a:pPr indent="-342900" lvl="0" marL="457200" rtl="0" algn="l">
              <a:spcBef>
                <a:spcPts val="0"/>
              </a:spcBef>
              <a:spcAft>
                <a:spcPts val="0"/>
              </a:spcAft>
              <a:buSzPts val="1800"/>
              <a:buChar char="●"/>
            </a:pPr>
            <a:r>
              <a:rPr lang="en">
                <a:latin typeface="Courier New"/>
                <a:ea typeface="Courier New"/>
                <a:cs typeface="Courier New"/>
                <a:sym typeface="Courier New"/>
              </a:rPr>
              <a:t>mv</a:t>
            </a:r>
            <a:r>
              <a:rPr lang="en"/>
              <a:t> - move a file </a:t>
            </a:r>
            <a:endParaRPr/>
          </a:p>
          <a:p>
            <a:pPr indent="-342900" lvl="0" marL="457200" rtl="0" algn="l">
              <a:spcBef>
                <a:spcPts val="0"/>
              </a:spcBef>
              <a:spcAft>
                <a:spcPts val="0"/>
              </a:spcAft>
              <a:buSzPts val="1800"/>
              <a:buChar char="●"/>
            </a:pPr>
            <a:r>
              <a:rPr lang="en">
                <a:latin typeface="Courier New"/>
                <a:ea typeface="Courier New"/>
                <a:cs typeface="Courier New"/>
                <a:sym typeface="Courier New"/>
              </a:rPr>
              <a:t>cat</a:t>
            </a:r>
            <a:r>
              <a:rPr lang="en"/>
              <a:t> - print a file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EVERYTHING IS A FILE</a:t>
            </a:r>
            <a:endParaRPr/>
          </a:p>
        </p:txBody>
      </p:sp>
      <p:sp>
        <p:nvSpPr>
          <p:cNvPr id="377" name="Google Shape;377;p61"/>
          <p:cNvSpPr txBox="1"/>
          <p:nvPr>
            <p:ph idx="1" type="body"/>
          </p:nvPr>
        </p:nvSpPr>
        <p:spPr>
          <a:xfrm>
            <a:off x="519750" y="1028900"/>
            <a:ext cx="3709500" cy="3666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One of the most important design decisions of the UNIX system that “everything is a file”</a:t>
            </a:r>
            <a:endParaRPr/>
          </a:p>
          <a:p>
            <a:pPr indent="0" lvl="0" marL="0" rtl="0" algn="l">
              <a:spcBef>
                <a:spcPts val="1200"/>
              </a:spcBef>
              <a:spcAft>
                <a:spcPts val="1200"/>
              </a:spcAft>
              <a:buNone/>
            </a:pPr>
            <a:r>
              <a:rPr lang="en"/>
              <a:t>Any I/O resource such as documents, directories, hard-drives, keyboards, printers, monitors, terminals and</a:t>
            </a:r>
            <a:r>
              <a:rPr lang="en"/>
              <a:t> even some inter-process communication is abstracted as a file. Interaction with these resources can be done exactly the same was as reading or writing to a file, and this abstraction is managed by the OS!</a:t>
            </a:r>
            <a:endParaRPr/>
          </a:p>
        </p:txBody>
      </p:sp>
      <p:pic>
        <p:nvPicPr>
          <p:cNvPr id="378" name="Google Shape;378;p61"/>
          <p:cNvPicPr preferRelativeResize="0"/>
          <p:nvPr/>
        </p:nvPicPr>
        <p:blipFill rotWithShape="1">
          <a:blip r:embed="rId3">
            <a:alphaModFix/>
          </a:blip>
          <a:srcRect b="0" l="7091" r="11765" t="0"/>
          <a:stretch/>
        </p:blipFill>
        <p:spPr>
          <a:xfrm>
            <a:off x="4297100" y="1193150"/>
            <a:ext cx="4723073" cy="27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Layer — Overview</a:t>
            </a:r>
            <a:endParaRPr/>
          </a:p>
        </p:txBody>
      </p:sp>
      <p:sp>
        <p:nvSpPr>
          <p:cNvPr id="78" name="Google Shape;78;p17"/>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How do we get a package from the source to the destination?</a:t>
            </a:r>
            <a:endParaRPr sz="2200"/>
          </a:p>
          <a:p>
            <a:pPr indent="-368300" lvl="0" marL="457200" rtl="0" algn="l">
              <a:spcBef>
                <a:spcPts val="0"/>
              </a:spcBef>
              <a:spcAft>
                <a:spcPts val="0"/>
              </a:spcAft>
              <a:buSzPts val="2200"/>
              <a:buChar char="●"/>
            </a:pPr>
            <a:r>
              <a:rPr b="1" lang="en" sz="2200"/>
              <a:t>Link State (LS) / Dijkstra’s Algorithm</a:t>
            </a:r>
            <a:endParaRPr b="1" sz="2200"/>
          </a:p>
          <a:p>
            <a:pPr indent="-342900" lvl="1" marL="914400" rtl="0" algn="l">
              <a:spcBef>
                <a:spcPts val="0"/>
              </a:spcBef>
              <a:spcAft>
                <a:spcPts val="0"/>
              </a:spcAft>
              <a:buSzPts val="1800"/>
              <a:buChar char="○"/>
            </a:pPr>
            <a:r>
              <a:rPr lang="en" sz="1800"/>
              <a:t>Local algorithm with global information</a:t>
            </a:r>
            <a:endParaRPr sz="1800"/>
          </a:p>
          <a:p>
            <a:pPr indent="-342900" lvl="1" marL="914400" rtl="0" algn="l">
              <a:spcBef>
                <a:spcPts val="0"/>
              </a:spcBef>
              <a:spcAft>
                <a:spcPts val="0"/>
              </a:spcAft>
              <a:buSzPts val="1800"/>
              <a:buChar char="○"/>
            </a:pPr>
            <a:r>
              <a:rPr lang="en" sz="1800"/>
              <a:t>All nodes have complete information about the state of the network</a:t>
            </a:r>
            <a:endParaRPr sz="1800"/>
          </a:p>
          <a:p>
            <a:pPr indent="-342900" lvl="1" marL="914400" rtl="0" algn="l">
              <a:spcBef>
                <a:spcPts val="0"/>
              </a:spcBef>
              <a:spcAft>
                <a:spcPts val="0"/>
              </a:spcAft>
              <a:buSzPts val="1800"/>
              <a:buChar char="○"/>
            </a:pPr>
            <a:r>
              <a:rPr lang="en" sz="1800"/>
              <a:t>Each node can determine an optimal route</a:t>
            </a:r>
            <a:endParaRPr sz="1800"/>
          </a:p>
          <a:p>
            <a:pPr indent="-342900" lvl="1" marL="914400" rtl="0" algn="l">
              <a:spcBef>
                <a:spcPts val="0"/>
              </a:spcBef>
              <a:spcAft>
                <a:spcPts val="0"/>
              </a:spcAft>
              <a:buSzPts val="1800"/>
              <a:buChar char="○"/>
            </a:pPr>
            <a:r>
              <a:rPr lang="en" sz="1800"/>
              <a:t>Requires each node to have perfect, updated knowledge of the entire network</a:t>
            </a:r>
            <a:endParaRPr sz="2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p6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Displaying File Properties</a:t>
            </a:r>
            <a:endParaRPr/>
          </a:p>
        </p:txBody>
      </p:sp>
      <p:pic>
        <p:nvPicPr>
          <p:cNvPr id="384" name="Google Shape;384;p62"/>
          <p:cNvPicPr preferRelativeResize="0"/>
          <p:nvPr/>
        </p:nvPicPr>
        <p:blipFill>
          <a:blip r:embed="rId3">
            <a:alphaModFix/>
          </a:blip>
          <a:stretch>
            <a:fillRect/>
          </a:stretch>
        </p:blipFill>
        <p:spPr>
          <a:xfrm>
            <a:off x="519750" y="2372950"/>
            <a:ext cx="8104499" cy="2236084"/>
          </a:xfrm>
          <a:prstGeom prst="rect">
            <a:avLst/>
          </a:prstGeom>
          <a:noFill/>
          <a:ln>
            <a:noFill/>
          </a:ln>
        </p:spPr>
      </p:pic>
      <p:sp>
        <p:nvSpPr>
          <p:cNvPr id="385" name="Google Shape;385;p62"/>
          <p:cNvSpPr txBox="1"/>
          <p:nvPr>
            <p:ph idx="1" type="body"/>
          </p:nvPr>
        </p:nvSpPr>
        <p:spPr>
          <a:xfrm>
            <a:off x="519750" y="949075"/>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a:t>
            </a:r>
            <a:r>
              <a:rPr lang="en">
                <a:latin typeface="Courier New"/>
                <a:ea typeface="Courier New"/>
                <a:cs typeface="Courier New"/>
                <a:sym typeface="Courier New"/>
              </a:rPr>
              <a:t>ls -l</a:t>
            </a:r>
            <a:r>
              <a:rPr lang="en"/>
              <a:t>  </a:t>
            </a:r>
            <a:endParaRPr/>
          </a:p>
          <a:p>
            <a:pPr indent="0" lvl="0" marL="0" rtl="0" algn="l">
              <a:spcBef>
                <a:spcPts val="1200"/>
              </a:spcBef>
              <a:spcAft>
                <a:spcPts val="1200"/>
              </a:spcAft>
              <a:buNone/>
            </a:pPr>
            <a:r>
              <a:rPr lang="en"/>
              <a:t>It also prints out i-node number, which will be covered more in-depth in File System</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63"/>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 link vs Hard link</a:t>
            </a:r>
            <a:endParaRPr/>
          </a:p>
        </p:txBody>
      </p:sp>
      <p:sp>
        <p:nvSpPr>
          <p:cNvPr id="391" name="Google Shape;391;p63"/>
          <p:cNvSpPr txBox="1"/>
          <p:nvPr>
            <p:ph idx="1" type="body"/>
          </p:nvPr>
        </p:nvSpPr>
        <p:spPr>
          <a:xfrm>
            <a:off x="519750" y="1028900"/>
            <a:ext cx="3718800" cy="324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Hard links points a file to the inode in the drive</a:t>
            </a:r>
            <a:endParaRPr/>
          </a:p>
          <a:p>
            <a:pPr indent="-317500" lvl="1" marL="914400" rtl="0" algn="l">
              <a:spcBef>
                <a:spcPts val="0"/>
              </a:spcBef>
              <a:spcAft>
                <a:spcPts val="0"/>
              </a:spcAft>
              <a:buSzPts val="1400"/>
              <a:buChar char="○"/>
            </a:pPr>
            <a:r>
              <a:rPr lang="en"/>
              <a:t>Delete a single hard link will not erase the file, since there is yet another link that points to the </a:t>
            </a:r>
            <a:r>
              <a:rPr lang="en"/>
              <a:t>original</a:t>
            </a:r>
            <a:r>
              <a:rPr lang="en"/>
              <a:t> inode</a:t>
            </a:r>
            <a:endParaRPr/>
          </a:p>
          <a:p>
            <a:pPr indent="-342900" lvl="0" marL="457200" rtl="0" algn="l">
              <a:spcBef>
                <a:spcPts val="0"/>
              </a:spcBef>
              <a:spcAft>
                <a:spcPts val="0"/>
              </a:spcAft>
              <a:buSzPts val="1800"/>
              <a:buChar char="●"/>
            </a:pPr>
            <a:r>
              <a:rPr lang="en"/>
              <a:t>Soft / </a:t>
            </a:r>
            <a:r>
              <a:rPr lang="en"/>
              <a:t>Symbolic</a:t>
            </a:r>
            <a:r>
              <a:rPr lang="en"/>
              <a:t> links is just an indirection that points a file to another file </a:t>
            </a:r>
            <a:endParaRPr/>
          </a:p>
          <a:p>
            <a:pPr indent="-317500" lvl="1" marL="914400" rtl="0" algn="l">
              <a:spcBef>
                <a:spcPts val="0"/>
              </a:spcBef>
              <a:spcAft>
                <a:spcPts val="0"/>
              </a:spcAft>
              <a:buSzPts val="1400"/>
              <a:buChar char="○"/>
            </a:pPr>
            <a:r>
              <a:rPr lang="en"/>
              <a:t>If the original file is deleted, the link becomes dangling</a:t>
            </a:r>
            <a:endParaRPr/>
          </a:p>
        </p:txBody>
      </p:sp>
      <p:pic>
        <p:nvPicPr>
          <p:cNvPr id="392" name="Google Shape;392;p63"/>
          <p:cNvPicPr preferRelativeResize="0"/>
          <p:nvPr/>
        </p:nvPicPr>
        <p:blipFill rotWithShape="1">
          <a:blip r:embed="rId3">
            <a:alphaModFix/>
          </a:blip>
          <a:srcRect b="12671" l="0" r="0" t="0"/>
          <a:stretch/>
        </p:blipFill>
        <p:spPr>
          <a:xfrm>
            <a:off x="4495825" y="433525"/>
            <a:ext cx="4514825" cy="3627400"/>
          </a:xfrm>
          <a:prstGeom prst="rect">
            <a:avLst/>
          </a:prstGeom>
          <a:noFill/>
          <a:ln>
            <a:noFill/>
          </a:ln>
        </p:spPr>
      </p:pic>
      <p:pic>
        <p:nvPicPr>
          <p:cNvPr id="393" name="Google Shape;393;p63"/>
          <p:cNvPicPr preferRelativeResize="0"/>
          <p:nvPr/>
        </p:nvPicPr>
        <p:blipFill rotWithShape="1">
          <a:blip r:embed="rId4">
            <a:alphaModFix/>
          </a:blip>
          <a:srcRect b="14175" l="0" r="0" t="17936"/>
          <a:stretch/>
        </p:blipFill>
        <p:spPr>
          <a:xfrm>
            <a:off x="0" y="4276725"/>
            <a:ext cx="9144000" cy="866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pic>
        <p:nvPicPr>
          <p:cNvPr id="398" name="Google Shape;398;p64"/>
          <p:cNvPicPr preferRelativeResize="0"/>
          <p:nvPr/>
        </p:nvPicPr>
        <p:blipFill>
          <a:blip r:embed="rId3">
            <a:alphaModFix/>
          </a:blip>
          <a:stretch>
            <a:fillRect/>
          </a:stretch>
        </p:blipFill>
        <p:spPr>
          <a:xfrm>
            <a:off x="5080098" y="1335273"/>
            <a:ext cx="4063900" cy="2127275"/>
          </a:xfrm>
          <a:prstGeom prst="rect">
            <a:avLst/>
          </a:prstGeom>
          <a:noFill/>
          <a:ln>
            <a:noFill/>
          </a:ln>
        </p:spPr>
      </p:pic>
      <p:sp>
        <p:nvSpPr>
          <p:cNvPr id="399" name="Google Shape;399;p6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Unix File Access </a:t>
            </a:r>
            <a:r>
              <a:rPr lang="en"/>
              <a:t>Privilege</a:t>
            </a:r>
            <a:r>
              <a:rPr lang="en"/>
              <a:t> and chmod</a:t>
            </a:r>
            <a:endParaRPr/>
          </a:p>
        </p:txBody>
      </p:sp>
      <p:sp>
        <p:nvSpPr>
          <p:cNvPr id="400" name="Google Shape;400;p64"/>
          <p:cNvSpPr txBox="1"/>
          <p:nvPr>
            <p:ph idx="1" type="body"/>
          </p:nvPr>
        </p:nvSpPr>
        <p:spPr>
          <a:xfrm>
            <a:off x="519750" y="1028900"/>
            <a:ext cx="8104500" cy="383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Encoded with three octant number representing three permission classes, each representing Read, Write, Execute</a:t>
            </a:r>
            <a:endParaRPr/>
          </a:p>
          <a:p>
            <a:pPr indent="0" lvl="0" marL="0" rtl="0" algn="l">
              <a:spcBef>
                <a:spcPts val="1200"/>
              </a:spcBef>
              <a:spcAft>
                <a:spcPts val="0"/>
              </a:spcAft>
              <a:buNone/>
            </a:pPr>
            <a:r>
              <a:rPr lang="en"/>
              <a:t>Use </a:t>
            </a:r>
            <a:r>
              <a:rPr lang="en">
                <a:latin typeface="Courier New"/>
                <a:ea typeface="Courier New"/>
                <a:cs typeface="Courier New"/>
                <a:sym typeface="Courier New"/>
              </a:rPr>
              <a:t>chmod</a:t>
            </a:r>
            <a:r>
              <a:rPr lang="en"/>
              <a:t> to change the privilege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For instance, </a:t>
            </a:r>
            <a:r>
              <a:rPr lang="en">
                <a:latin typeface="Courier New"/>
                <a:ea typeface="Courier New"/>
                <a:cs typeface="Courier New"/>
                <a:sym typeface="Courier New"/>
              </a:rPr>
              <a:t>chmod 744 filename.txt </a:t>
            </a:r>
            <a:endParaRPr>
              <a:latin typeface="Courier New"/>
              <a:ea typeface="Courier New"/>
              <a:cs typeface="Courier New"/>
              <a:sym typeface="Courier New"/>
            </a:endParaRPr>
          </a:p>
          <a:p>
            <a:pPr indent="0" lvl="0" marL="0" rtl="0" algn="l">
              <a:spcBef>
                <a:spcPts val="0"/>
              </a:spcBef>
              <a:spcAft>
                <a:spcPts val="0"/>
              </a:spcAft>
              <a:buNone/>
            </a:pPr>
            <a:r>
              <a:rPr lang="en"/>
              <a:t>gives read, write, and execute privilege to </a:t>
            </a:r>
            <a:endParaRPr/>
          </a:p>
          <a:p>
            <a:pPr indent="0" lvl="0" marL="0" rtl="0" algn="l">
              <a:spcBef>
                <a:spcPts val="0"/>
              </a:spcBef>
              <a:spcAft>
                <a:spcPts val="0"/>
              </a:spcAft>
              <a:buNone/>
            </a:pPr>
            <a:r>
              <a:rPr lang="en"/>
              <a:t>t</a:t>
            </a:r>
            <a:r>
              <a:rPr lang="en"/>
              <a:t>he current user, which is basically you! It also </a:t>
            </a:r>
            <a:endParaRPr/>
          </a:p>
          <a:p>
            <a:pPr indent="0" lvl="0" marL="0" rtl="0" algn="l">
              <a:spcBef>
                <a:spcPts val="0"/>
              </a:spcBef>
              <a:spcAft>
                <a:spcPts val="1200"/>
              </a:spcAft>
              <a:buNone/>
            </a:pPr>
            <a:r>
              <a:rPr lang="en"/>
              <a:t>grants users in the same user group and all others the right to only read and write to the file.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65"/>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chmod commands</a:t>
            </a:r>
            <a:endParaRPr/>
          </a:p>
        </p:txBody>
      </p:sp>
      <p:sp>
        <p:nvSpPr>
          <p:cNvPr id="406" name="Google Shape;406;p65"/>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can also add certain privilege without overwriting other privileges.</a:t>
            </a:r>
            <a:endParaRPr/>
          </a:p>
          <a:p>
            <a:pPr indent="0" lvl="0" marL="0" rtl="0" algn="l">
              <a:spcBef>
                <a:spcPts val="1200"/>
              </a:spcBef>
              <a:spcAft>
                <a:spcPts val="0"/>
              </a:spcAft>
              <a:buNone/>
            </a:pPr>
            <a:r>
              <a:rPr lang="en"/>
              <a:t>For example, </a:t>
            </a:r>
            <a:r>
              <a:rPr lang="en">
                <a:latin typeface="Courier New"/>
                <a:ea typeface="Courier New"/>
                <a:cs typeface="Courier New"/>
                <a:sym typeface="Courier New"/>
              </a:rPr>
              <a:t>chmod +x</a:t>
            </a:r>
            <a:r>
              <a:rPr lang="en"/>
              <a:t> filename.txt would only add execute privilege to all users. </a:t>
            </a:r>
            <a:endParaRPr/>
          </a:p>
          <a:p>
            <a:pPr indent="0" lvl="0" marL="0" rtl="0" algn="l">
              <a:spcBef>
                <a:spcPts val="1200"/>
              </a:spcBef>
              <a:spcAft>
                <a:spcPts val="0"/>
              </a:spcAft>
              <a:buNone/>
            </a:pPr>
            <a:r>
              <a:rPr lang="en"/>
              <a:t>You may also specify who gets execute privilege. </a:t>
            </a:r>
            <a:r>
              <a:rPr lang="en">
                <a:latin typeface="Courier New"/>
                <a:ea typeface="Courier New"/>
                <a:cs typeface="Courier New"/>
                <a:sym typeface="Courier New"/>
              </a:rPr>
              <a:t>chmod u+x filename.txt</a:t>
            </a:r>
            <a:r>
              <a:rPr lang="en"/>
              <a:t> grants the </a:t>
            </a:r>
            <a:r>
              <a:rPr b="1" lang="en"/>
              <a:t>u</a:t>
            </a:r>
            <a:r>
              <a:rPr lang="en"/>
              <a:t>ser the execute </a:t>
            </a:r>
            <a:r>
              <a:rPr lang="en"/>
              <a:t>privilege</a:t>
            </a:r>
            <a:r>
              <a:rPr lang="en"/>
              <a:t>. Technically speaking, to set execute privilege to all users, you should use </a:t>
            </a:r>
            <a:r>
              <a:rPr lang="en">
                <a:latin typeface="Courier New"/>
                <a:ea typeface="Courier New"/>
                <a:cs typeface="Courier New"/>
                <a:sym typeface="Courier New"/>
              </a:rPr>
              <a:t>chmod a+x</a:t>
            </a:r>
            <a:r>
              <a:rPr lang="en"/>
              <a:t>, where a stands for all. </a:t>
            </a:r>
            <a:endParaRPr/>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0" name="Shape 410"/>
        <p:cNvGrpSpPr/>
        <p:nvPr/>
      </p:nvGrpSpPr>
      <p:grpSpPr>
        <a:xfrm>
          <a:off x="0" y="0"/>
          <a:ext cx="0" cy="0"/>
          <a:chOff x="0" y="0"/>
          <a:chExt cx="0" cy="0"/>
        </a:xfrm>
      </p:grpSpPr>
      <p:sp>
        <p:nvSpPr>
          <p:cNvPr id="411" name="Google Shape;411;p66"/>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chmod commands practice</a:t>
            </a:r>
            <a:endParaRPr/>
          </a:p>
        </p:txBody>
      </p:sp>
      <p:sp>
        <p:nvSpPr>
          <p:cNvPr id="412" name="Google Shape;412;p66"/>
          <p:cNvSpPr txBox="1"/>
          <p:nvPr>
            <p:ph idx="1" type="body"/>
          </p:nvPr>
        </p:nvSpPr>
        <p:spPr>
          <a:xfrm>
            <a:off x="519750" y="1028900"/>
            <a:ext cx="8104500" cy="382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Consider a following file with no access granted:  </a:t>
            </a:r>
            <a:r>
              <a:rPr lang="en">
                <a:latin typeface="Courier New"/>
                <a:ea typeface="Courier New"/>
                <a:cs typeface="Courier New"/>
                <a:sym typeface="Courier New"/>
              </a:rPr>
              <a:t>---------- file.txt</a:t>
            </a:r>
            <a:endParaRPr>
              <a:latin typeface="Courier New"/>
              <a:ea typeface="Courier New"/>
              <a:cs typeface="Courier New"/>
              <a:sym typeface="Courier New"/>
            </a:endParaRPr>
          </a:p>
          <a:p>
            <a:pPr indent="0" lvl="0" marL="0" rtl="0" algn="l">
              <a:spcBef>
                <a:spcPts val="1200"/>
              </a:spcBef>
              <a:spcAft>
                <a:spcPts val="0"/>
              </a:spcAft>
              <a:buNone/>
            </a:pPr>
            <a:r>
              <a:rPr lang="en"/>
              <a:t>How do you give the current user all of read, write, and execute privilege?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What does </a:t>
            </a:r>
            <a:r>
              <a:rPr lang="en">
                <a:latin typeface="Courier New"/>
                <a:ea typeface="Courier New"/>
                <a:cs typeface="Courier New"/>
                <a:sym typeface="Courier New"/>
              </a:rPr>
              <a:t>chmod 644 file.txt</a:t>
            </a:r>
            <a:r>
              <a:rPr lang="en"/>
              <a:t> mean? What would print out with </a:t>
            </a:r>
            <a:r>
              <a:rPr lang="en">
                <a:latin typeface="Courier New"/>
                <a:ea typeface="Courier New"/>
                <a:cs typeface="Courier New"/>
                <a:sym typeface="Courier New"/>
              </a:rPr>
              <a:t>ls -l</a:t>
            </a:r>
            <a:r>
              <a:rPr lang="en"/>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How do you grant execute privilege to </a:t>
            </a:r>
            <a:r>
              <a:rPr b="1" lang="en"/>
              <a:t>g</a:t>
            </a:r>
            <a:r>
              <a:rPr lang="en"/>
              <a:t>roup only, without interfering other existing privilege?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67"/>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chmod commands practice</a:t>
            </a:r>
            <a:endParaRPr/>
          </a:p>
        </p:txBody>
      </p:sp>
      <p:sp>
        <p:nvSpPr>
          <p:cNvPr id="418" name="Google Shape;418;p67"/>
          <p:cNvSpPr txBox="1"/>
          <p:nvPr>
            <p:ph idx="1" type="body"/>
          </p:nvPr>
        </p:nvSpPr>
        <p:spPr>
          <a:xfrm>
            <a:off x="519750" y="1028900"/>
            <a:ext cx="8104500" cy="382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Consider a following file with no privilege granted:  </a:t>
            </a:r>
            <a:r>
              <a:rPr lang="en">
                <a:latin typeface="Courier New"/>
                <a:ea typeface="Courier New"/>
                <a:cs typeface="Courier New"/>
                <a:sym typeface="Courier New"/>
              </a:rPr>
              <a:t>---------- file.txt</a:t>
            </a:r>
            <a:endParaRPr>
              <a:latin typeface="Courier New"/>
              <a:ea typeface="Courier New"/>
              <a:cs typeface="Courier New"/>
              <a:sym typeface="Courier New"/>
            </a:endParaRPr>
          </a:p>
          <a:p>
            <a:pPr indent="0" lvl="0" marL="0" rtl="0" algn="l">
              <a:spcBef>
                <a:spcPts val="1200"/>
              </a:spcBef>
              <a:spcAft>
                <a:spcPts val="0"/>
              </a:spcAft>
              <a:buNone/>
            </a:pPr>
            <a:r>
              <a:rPr lang="en"/>
              <a:t>How do you give the current user all of read, write, and execute privilege?</a:t>
            </a:r>
            <a:endParaRPr/>
          </a:p>
          <a:p>
            <a:pPr indent="0" lvl="0" marL="0" rtl="0" algn="l">
              <a:spcBef>
                <a:spcPts val="1200"/>
              </a:spcBef>
              <a:spcAft>
                <a:spcPts val="0"/>
              </a:spcAft>
              <a:buNone/>
            </a:pPr>
            <a:r>
              <a:rPr lang="en">
                <a:latin typeface="Courier New"/>
                <a:ea typeface="Courier New"/>
                <a:cs typeface="Courier New"/>
                <a:sym typeface="Courier New"/>
              </a:rPr>
              <a:t>c</a:t>
            </a:r>
            <a:r>
              <a:rPr lang="en">
                <a:latin typeface="Courier New"/>
                <a:ea typeface="Courier New"/>
                <a:cs typeface="Courier New"/>
                <a:sym typeface="Courier New"/>
              </a:rPr>
              <a:t>hmod 700 file.txt</a:t>
            </a:r>
            <a:endParaRPr>
              <a:latin typeface="Courier New"/>
              <a:ea typeface="Courier New"/>
              <a:cs typeface="Courier New"/>
              <a:sym typeface="Courier New"/>
            </a:endParaRPr>
          </a:p>
          <a:p>
            <a:pPr indent="0" lvl="0" marL="0" rtl="0" algn="l">
              <a:spcBef>
                <a:spcPts val="1200"/>
              </a:spcBef>
              <a:spcAft>
                <a:spcPts val="0"/>
              </a:spcAft>
              <a:buNone/>
            </a:pPr>
            <a:r>
              <a:rPr lang="en"/>
              <a:t>What does </a:t>
            </a:r>
            <a:r>
              <a:rPr lang="en">
                <a:latin typeface="Courier New"/>
                <a:ea typeface="Courier New"/>
                <a:cs typeface="Courier New"/>
                <a:sym typeface="Courier New"/>
              </a:rPr>
              <a:t>chmod 644 file.txt</a:t>
            </a:r>
            <a:r>
              <a:rPr lang="en"/>
              <a:t> mean? What would print out with </a:t>
            </a:r>
            <a:r>
              <a:rPr lang="en">
                <a:latin typeface="Courier New"/>
                <a:ea typeface="Courier New"/>
                <a:cs typeface="Courier New"/>
                <a:sym typeface="Courier New"/>
              </a:rPr>
              <a:t>ls -l</a:t>
            </a:r>
            <a:r>
              <a:rPr lang="en"/>
              <a:t>?</a:t>
            </a:r>
            <a:endParaRPr/>
          </a:p>
          <a:p>
            <a:pPr indent="0" lvl="0" marL="0" rtl="0" algn="l">
              <a:spcBef>
                <a:spcPts val="1200"/>
              </a:spcBef>
              <a:spcAft>
                <a:spcPts val="0"/>
              </a:spcAft>
              <a:buNone/>
            </a:pPr>
            <a:r>
              <a:rPr lang="en"/>
              <a:t>644 = 110 100 100 = </a:t>
            </a:r>
            <a:r>
              <a:rPr lang="en">
                <a:latin typeface="Courier New"/>
                <a:ea typeface="Courier New"/>
                <a:cs typeface="Courier New"/>
                <a:sym typeface="Courier New"/>
              </a:rPr>
              <a:t>rw-r</a:t>
            </a:r>
            <a:r>
              <a:rPr lang="en">
                <a:latin typeface="Courier New"/>
                <a:ea typeface="Courier New"/>
                <a:cs typeface="Courier New"/>
                <a:sym typeface="Courier New"/>
              </a:rPr>
              <a:t>--r--</a:t>
            </a:r>
            <a:r>
              <a:rPr lang="en"/>
              <a:t>    </a:t>
            </a:r>
            <a:endParaRPr/>
          </a:p>
          <a:p>
            <a:pPr indent="0" lvl="0" marL="0" rtl="0" algn="l">
              <a:spcBef>
                <a:spcPts val="1200"/>
              </a:spcBef>
              <a:spcAft>
                <a:spcPts val="0"/>
              </a:spcAft>
              <a:buNone/>
            </a:pPr>
            <a:r>
              <a:rPr lang="en"/>
              <a:t>How do you grant execute privilege to </a:t>
            </a:r>
            <a:r>
              <a:rPr b="1" lang="en"/>
              <a:t>g</a:t>
            </a:r>
            <a:r>
              <a:rPr lang="en"/>
              <a:t>roup only, without interfering other existing privilege?</a:t>
            </a:r>
            <a:endParaRPr/>
          </a:p>
          <a:p>
            <a:pPr indent="0" lvl="0" marL="0" rtl="0" algn="l">
              <a:spcBef>
                <a:spcPts val="1200"/>
              </a:spcBef>
              <a:spcAft>
                <a:spcPts val="1200"/>
              </a:spcAft>
              <a:buNone/>
            </a:pPr>
            <a:r>
              <a:rPr lang="en">
                <a:latin typeface="Courier New"/>
                <a:ea typeface="Courier New"/>
                <a:cs typeface="Courier New"/>
                <a:sym typeface="Courier New"/>
              </a:rPr>
              <a:t>c</a:t>
            </a:r>
            <a:r>
              <a:rPr lang="en">
                <a:latin typeface="Courier New"/>
                <a:ea typeface="Courier New"/>
                <a:cs typeface="Courier New"/>
                <a:sym typeface="Courier New"/>
              </a:rPr>
              <a:t>hmod g+e file.txt</a:t>
            </a:r>
            <a:endParaRPr>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68"/>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Filesystem Implementations</a:t>
            </a:r>
            <a:endParaRPr/>
          </a:p>
        </p:txBody>
      </p:sp>
      <p:sp>
        <p:nvSpPr>
          <p:cNvPr id="424" name="Google Shape;424;p68"/>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Contiguous Allocation</a:t>
            </a:r>
            <a:endParaRPr/>
          </a:p>
          <a:p>
            <a:pPr indent="-342900" lvl="0" marL="457200" rtl="0" algn="l">
              <a:spcBef>
                <a:spcPts val="0"/>
              </a:spcBef>
              <a:spcAft>
                <a:spcPts val="0"/>
              </a:spcAft>
              <a:buSzPts val="1800"/>
              <a:buChar char="●"/>
            </a:pPr>
            <a:r>
              <a:rPr lang="en"/>
              <a:t>Linked Allocation</a:t>
            </a:r>
            <a:endParaRPr/>
          </a:p>
          <a:p>
            <a:pPr indent="-342900" lvl="0" marL="457200" rtl="0" algn="l">
              <a:spcBef>
                <a:spcPts val="0"/>
              </a:spcBef>
              <a:spcAft>
                <a:spcPts val="0"/>
              </a:spcAft>
              <a:buSzPts val="1800"/>
              <a:buChar char="●"/>
            </a:pPr>
            <a:r>
              <a:rPr lang="en"/>
              <a:t>File Allocation Table (FAT)</a:t>
            </a:r>
            <a:endParaRPr/>
          </a:p>
          <a:p>
            <a:pPr indent="-342900" lvl="0" marL="457200" rtl="0" algn="l">
              <a:spcBef>
                <a:spcPts val="0"/>
              </a:spcBef>
              <a:spcAft>
                <a:spcPts val="0"/>
              </a:spcAft>
              <a:buSzPts val="1800"/>
              <a:buChar char="●"/>
            </a:pPr>
            <a:r>
              <a:rPr lang="en"/>
              <a:t>Indexed Allocation</a:t>
            </a:r>
            <a:endParaRPr/>
          </a:p>
          <a:p>
            <a:pPr indent="-342900" lvl="0" marL="457200" rtl="0" algn="l">
              <a:spcBef>
                <a:spcPts val="0"/>
              </a:spcBef>
              <a:spcAft>
                <a:spcPts val="0"/>
              </a:spcAft>
              <a:buSzPts val="1800"/>
              <a:buChar char="●"/>
            </a:pPr>
            <a:r>
              <a:rPr lang="en"/>
              <a:t>Multilevel Index Allocation</a:t>
            </a:r>
            <a:endParaRPr/>
          </a:p>
          <a:p>
            <a:pPr indent="-342900" lvl="0" marL="457200" rtl="0" algn="l">
              <a:spcBef>
                <a:spcPts val="0"/>
              </a:spcBef>
              <a:spcAft>
                <a:spcPts val="0"/>
              </a:spcAft>
              <a:buSzPts val="1800"/>
              <a:buChar char="●"/>
            </a:pPr>
            <a:r>
              <a:rPr lang="en"/>
              <a:t>Hybrid Index Allocation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Note: </a:t>
            </a:r>
            <a:r>
              <a:rPr lang="en"/>
              <a:t>We haven’t covered file system yet, so we may not cover the following slides during the lab. Feel free to ask your TA if you want to talk about it.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8" name="Shape 428"/>
        <p:cNvGrpSpPr/>
        <p:nvPr/>
      </p:nvGrpSpPr>
      <p:grpSpPr>
        <a:xfrm>
          <a:off x="0" y="0"/>
          <a:ext cx="0" cy="0"/>
          <a:chOff x="0" y="0"/>
          <a:chExt cx="0" cy="0"/>
        </a:xfrm>
      </p:grpSpPr>
      <p:pic>
        <p:nvPicPr>
          <p:cNvPr id="429" name="Google Shape;429;p69"/>
          <p:cNvPicPr preferRelativeResize="0"/>
          <p:nvPr/>
        </p:nvPicPr>
        <p:blipFill>
          <a:blip r:embed="rId3">
            <a:alphaModFix/>
          </a:blip>
          <a:stretch>
            <a:fillRect/>
          </a:stretch>
        </p:blipFill>
        <p:spPr>
          <a:xfrm>
            <a:off x="4831675" y="899850"/>
            <a:ext cx="4312318" cy="3845424"/>
          </a:xfrm>
          <a:prstGeom prst="rect">
            <a:avLst/>
          </a:prstGeom>
          <a:noFill/>
          <a:ln>
            <a:noFill/>
          </a:ln>
        </p:spPr>
      </p:pic>
      <p:sp>
        <p:nvSpPr>
          <p:cNvPr id="430" name="Google Shape;430;p69"/>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Contiguous Allocation</a:t>
            </a:r>
            <a:endParaRPr/>
          </a:p>
        </p:txBody>
      </p:sp>
      <p:sp>
        <p:nvSpPr>
          <p:cNvPr id="431" name="Google Shape;431;p69"/>
          <p:cNvSpPr txBox="1"/>
          <p:nvPr>
            <p:ph idx="1" type="body"/>
          </p:nvPr>
        </p:nvSpPr>
        <p:spPr>
          <a:xfrm>
            <a:off x="519750" y="1028900"/>
            <a:ext cx="4576200" cy="3845400"/>
          </a:xfrm>
          <a:prstGeom prst="rect">
            <a:avLst/>
          </a:prstGeom>
        </p:spPr>
        <p:txBody>
          <a:bodyPr anchorCtr="0" anchor="t" bIns="91425" lIns="91425" spcFirstLastPara="1" rIns="91425" wrap="square" tIns="91425">
            <a:normAutofit lnSpcReduction="20000"/>
          </a:bodyPr>
          <a:lstStyle/>
          <a:p>
            <a:pPr indent="0" lvl="0" marL="0" rtl="0" algn="l">
              <a:lnSpc>
                <a:spcPct val="125454"/>
              </a:lnSpc>
              <a:spcBef>
                <a:spcPts val="0"/>
              </a:spcBef>
              <a:spcAft>
                <a:spcPts val="0"/>
              </a:spcAft>
              <a:buNone/>
            </a:pPr>
            <a:r>
              <a:rPr lang="en"/>
              <a:t>Maintains a “free list” of available disk blocks</a:t>
            </a:r>
            <a:endParaRPr/>
          </a:p>
          <a:p>
            <a:pPr indent="-342900" lvl="0" marL="457200" rtl="0" algn="l">
              <a:lnSpc>
                <a:spcPct val="125454"/>
              </a:lnSpc>
              <a:spcBef>
                <a:spcPts val="0"/>
              </a:spcBef>
              <a:spcAft>
                <a:spcPts val="0"/>
              </a:spcAft>
              <a:buSzPts val="1800"/>
              <a:buFont typeface="Open Sans"/>
              <a:buChar char="●"/>
            </a:pPr>
            <a:r>
              <a:rPr lang="en"/>
              <a:t>Suffers from </a:t>
            </a:r>
            <a:r>
              <a:rPr b="1" lang="en"/>
              <a:t>external </a:t>
            </a:r>
            <a:r>
              <a:rPr lang="en"/>
              <a:t>fragmentation (just like variable size memory allocation)</a:t>
            </a:r>
            <a:endParaRPr/>
          </a:p>
          <a:p>
            <a:pPr indent="-342900" lvl="0" marL="457200" rtl="0" algn="l">
              <a:lnSpc>
                <a:spcPct val="125454"/>
              </a:lnSpc>
              <a:spcBef>
                <a:spcPts val="0"/>
              </a:spcBef>
              <a:spcAft>
                <a:spcPts val="0"/>
              </a:spcAft>
              <a:buSzPts val="1800"/>
              <a:buFont typeface="Open Sans"/>
              <a:buChar char="●"/>
            </a:pPr>
            <a:r>
              <a:rPr lang="en"/>
              <a:t>Suffers from </a:t>
            </a:r>
            <a:r>
              <a:rPr b="1" lang="en"/>
              <a:t>internal </a:t>
            </a:r>
            <a:r>
              <a:rPr lang="en"/>
              <a:t>fragmentation (just like fixed size memory allocation)</a:t>
            </a:r>
            <a:endParaRPr/>
          </a:p>
          <a:p>
            <a:pPr indent="-342900" lvl="0" marL="457200" rtl="0" algn="l">
              <a:lnSpc>
                <a:spcPct val="125454"/>
              </a:lnSpc>
              <a:spcBef>
                <a:spcPts val="0"/>
              </a:spcBef>
              <a:spcAft>
                <a:spcPts val="0"/>
              </a:spcAft>
              <a:buSzPts val="1800"/>
              <a:buFont typeface="Open Sans"/>
              <a:buChar char="●"/>
            </a:pPr>
            <a:r>
              <a:rPr b="1" lang="en"/>
              <a:t>Sequential </a:t>
            </a:r>
            <a:r>
              <a:rPr lang="en"/>
              <a:t>access and </a:t>
            </a:r>
            <a:r>
              <a:rPr b="1" lang="en"/>
              <a:t>random</a:t>
            </a:r>
            <a:r>
              <a:rPr lang="en"/>
              <a:t> access to a file is efficient</a:t>
            </a:r>
            <a:endParaRPr/>
          </a:p>
          <a:p>
            <a:pPr indent="-342900" lvl="0" marL="457200" rtl="0" algn="l">
              <a:lnSpc>
                <a:spcPct val="125454"/>
              </a:lnSpc>
              <a:spcBef>
                <a:spcPts val="0"/>
              </a:spcBef>
              <a:spcAft>
                <a:spcPts val="0"/>
              </a:spcAft>
              <a:buSzPts val="1800"/>
              <a:buFont typeface="Open Sans"/>
              <a:buChar char="●"/>
            </a:pPr>
            <a:r>
              <a:rPr lang="en"/>
              <a:t>The file cannot </a:t>
            </a:r>
            <a:r>
              <a:rPr b="1" lang="en"/>
              <a:t>grow</a:t>
            </a:r>
            <a:endParaRPr b="1"/>
          </a:p>
          <a:p>
            <a:pPr indent="-317500" lvl="1" marL="914400" rtl="0" algn="l">
              <a:lnSpc>
                <a:spcPct val="125454"/>
              </a:lnSpc>
              <a:spcBef>
                <a:spcPts val="0"/>
              </a:spcBef>
              <a:spcAft>
                <a:spcPts val="0"/>
              </a:spcAft>
              <a:buSzPts val="1400"/>
              <a:buChar char="○"/>
            </a:pPr>
            <a:r>
              <a:rPr lang="en" sz="1400"/>
              <a:t>Could move it to a bigger node in the freelist but expensive</a:t>
            </a:r>
            <a:endParaRPr sz="1400"/>
          </a:p>
          <a:p>
            <a:pPr indent="-342900" lvl="0" marL="457200" rtl="0" algn="l">
              <a:lnSpc>
                <a:spcPct val="125454"/>
              </a:lnSpc>
              <a:spcBef>
                <a:spcPts val="0"/>
              </a:spcBef>
              <a:spcAft>
                <a:spcPts val="0"/>
              </a:spcAft>
              <a:buSzPts val="1800"/>
              <a:buFont typeface="Open Sans"/>
              <a:buChar char="●"/>
            </a:pPr>
            <a:r>
              <a:rPr lang="en"/>
              <a:t>Memory </a:t>
            </a:r>
            <a:r>
              <a:rPr b="1" lang="en"/>
              <a:t>wasted </a:t>
            </a:r>
            <a:r>
              <a:rPr lang="en"/>
              <a:t>due to fragmentation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pic>
        <p:nvPicPr>
          <p:cNvPr id="436" name="Google Shape;436;p70"/>
          <p:cNvPicPr preferRelativeResize="0"/>
          <p:nvPr/>
        </p:nvPicPr>
        <p:blipFill rotWithShape="1">
          <a:blip r:embed="rId3">
            <a:alphaModFix/>
          </a:blip>
          <a:srcRect b="13830" l="13078" r="16419" t="692"/>
          <a:stretch/>
        </p:blipFill>
        <p:spPr>
          <a:xfrm>
            <a:off x="4382800" y="515913"/>
            <a:ext cx="4761200" cy="4111670"/>
          </a:xfrm>
          <a:prstGeom prst="rect">
            <a:avLst/>
          </a:prstGeom>
          <a:noFill/>
          <a:ln>
            <a:noFill/>
          </a:ln>
        </p:spPr>
      </p:pic>
      <p:sp>
        <p:nvSpPr>
          <p:cNvPr id="437" name="Google Shape;437;p70"/>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Linked Allocation</a:t>
            </a:r>
            <a:endParaRPr/>
          </a:p>
        </p:txBody>
      </p:sp>
      <p:sp>
        <p:nvSpPr>
          <p:cNvPr id="438" name="Google Shape;438;p70"/>
          <p:cNvSpPr txBox="1"/>
          <p:nvPr>
            <p:ph idx="1" type="body"/>
          </p:nvPr>
        </p:nvSpPr>
        <p:spPr>
          <a:xfrm>
            <a:off x="253600" y="1028900"/>
            <a:ext cx="4318500" cy="4011600"/>
          </a:xfrm>
          <a:prstGeom prst="rect">
            <a:avLst/>
          </a:prstGeom>
        </p:spPr>
        <p:txBody>
          <a:bodyPr anchorCtr="0" anchor="t" bIns="91425" lIns="91425" spcFirstLastPara="1" rIns="91425" wrap="square" tIns="91425">
            <a:normAutofit fontScale="92500" lnSpcReduction="10000"/>
          </a:bodyPr>
          <a:lstStyle/>
          <a:p>
            <a:pPr indent="0" lvl="0" marL="0" rtl="0" algn="l">
              <a:lnSpc>
                <a:spcPct val="125454"/>
              </a:lnSpc>
              <a:spcBef>
                <a:spcPts val="0"/>
              </a:spcBef>
              <a:spcAft>
                <a:spcPts val="0"/>
              </a:spcAft>
              <a:buNone/>
            </a:pPr>
            <a:r>
              <a:rPr lang="en"/>
              <a:t>A file occupies as many disk blocks as it takes to store it on the disk</a:t>
            </a:r>
            <a:endParaRPr/>
          </a:p>
          <a:p>
            <a:pPr indent="0" lvl="0" marL="457200" rtl="0" algn="l">
              <a:lnSpc>
                <a:spcPct val="125454"/>
              </a:lnSpc>
              <a:spcBef>
                <a:spcPts val="0"/>
              </a:spcBef>
              <a:spcAft>
                <a:spcPts val="0"/>
              </a:spcAft>
              <a:buNone/>
            </a:pPr>
            <a:r>
              <a:rPr lang="en" sz="1400"/>
              <a:t>No fragmentation!</a:t>
            </a:r>
            <a:endParaRPr sz="1400"/>
          </a:p>
          <a:p>
            <a:pPr indent="0" lvl="0" marL="0" rtl="0" algn="l">
              <a:lnSpc>
                <a:spcPct val="125454"/>
              </a:lnSpc>
              <a:spcBef>
                <a:spcPts val="0"/>
              </a:spcBef>
              <a:spcAft>
                <a:spcPts val="0"/>
              </a:spcAft>
              <a:buNone/>
            </a:pPr>
            <a:r>
              <a:rPr lang="en"/>
              <a:t>The file system allocates the disk blocks from the free list as the file grows</a:t>
            </a:r>
            <a:endParaRPr/>
          </a:p>
          <a:p>
            <a:pPr indent="0" lvl="0" marL="457200" rtl="0" algn="l">
              <a:lnSpc>
                <a:spcPct val="125454"/>
              </a:lnSpc>
              <a:spcBef>
                <a:spcPts val="0"/>
              </a:spcBef>
              <a:spcAft>
                <a:spcPts val="0"/>
              </a:spcAft>
              <a:buNone/>
            </a:pPr>
            <a:r>
              <a:rPr lang="en" sz="1400"/>
              <a:t>No fixed size files and expensive </a:t>
            </a:r>
            <a:r>
              <a:rPr lang="en"/>
              <a:t>relocation</a:t>
            </a:r>
            <a:r>
              <a:rPr lang="en" sz="1400"/>
              <a:t> </a:t>
            </a:r>
            <a:endParaRPr sz="1400"/>
          </a:p>
          <a:p>
            <a:pPr indent="0" lvl="0" marL="0" rtl="0" algn="l">
              <a:lnSpc>
                <a:spcPct val="125454"/>
              </a:lnSpc>
              <a:spcBef>
                <a:spcPts val="0"/>
              </a:spcBef>
              <a:spcAft>
                <a:spcPts val="0"/>
              </a:spcAft>
              <a:buNone/>
            </a:pPr>
            <a:r>
              <a:rPr lang="en"/>
              <a:t>Allocation is quick since it is one disk block at a time</a:t>
            </a:r>
            <a:endParaRPr/>
          </a:p>
          <a:p>
            <a:pPr indent="0" lvl="0" marL="457200" rtl="0" algn="l">
              <a:lnSpc>
                <a:spcPct val="125454"/>
              </a:lnSpc>
              <a:spcBef>
                <a:spcPts val="0"/>
              </a:spcBef>
              <a:spcAft>
                <a:spcPts val="0"/>
              </a:spcAft>
              <a:buNone/>
            </a:pPr>
            <a:r>
              <a:rPr lang="en" sz="1400"/>
              <a:t>Just pop off the free list </a:t>
            </a:r>
            <a:endParaRPr sz="1400"/>
          </a:p>
          <a:p>
            <a:pPr indent="0" lvl="0" marL="0" rtl="0" algn="l">
              <a:lnSpc>
                <a:spcPct val="125454"/>
              </a:lnSpc>
              <a:spcBef>
                <a:spcPts val="0"/>
              </a:spcBef>
              <a:spcAft>
                <a:spcPts val="0"/>
              </a:spcAft>
              <a:buNone/>
            </a:pPr>
            <a:r>
              <a:rPr b="1" lang="en"/>
              <a:t>Poor </a:t>
            </a:r>
            <a:r>
              <a:rPr lang="en"/>
              <a:t>contiguous and random access </a:t>
            </a:r>
            <a:endParaRPr/>
          </a:p>
          <a:p>
            <a:pPr indent="0" lvl="0" marL="457200" rtl="0" algn="l">
              <a:lnSpc>
                <a:spcPct val="125454"/>
              </a:lnSpc>
              <a:spcBef>
                <a:spcPts val="0"/>
              </a:spcBef>
              <a:spcAft>
                <a:spcPts val="0"/>
              </a:spcAft>
              <a:buNone/>
            </a:pPr>
            <a:r>
              <a:rPr lang="en" sz="1400"/>
              <a:t>Blocks are not guaranteed to be sequential</a:t>
            </a:r>
            <a:endParaRPr sz="1400"/>
          </a:p>
          <a:p>
            <a:pPr indent="0" lvl="0" marL="0" rtl="0" algn="l">
              <a:lnSpc>
                <a:spcPct val="125454"/>
              </a:lnSpc>
              <a:spcBef>
                <a:spcPts val="0"/>
              </a:spcBef>
              <a:spcAft>
                <a:spcPts val="0"/>
              </a:spcAft>
              <a:buNone/>
            </a:pPr>
            <a:r>
              <a:rPr lang="en"/>
              <a:t>Expensive and fault prone implementation</a:t>
            </a:r>
            <a:endParaRPr/>
          </a:p>
          <a:p>
            <a:pPr indent="0" lvl="0" marL="457200" rtl="0" algn="l">
              <a:lnSpc>
                <a:spcPct val="125454"/>
              </a:lnSpc>
              <a:spcBef>
                <a:spcPts val="0"/>
              </a:spcBef>
              <a:spcAft>
                <a:spcPts val="0"/>
              </a:spcAft>
              <a:buNone/>
            </a:pPr>
            <a:r>
              <a:rPr lang="en" sz="1400"/>
              <a:t>Freelist maintenance is expensive and potentially catastrophic to the entire system if done wrong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pic>
        <p:nvPicPr>
          <p:cNvPr id="443" name="Google Shape;443;p71"/>
          <p:cNvPicPr preferRelativeResize="0"/>
          <p:nvPr/>
        </p:nvPicPr>
        <p:blipFill>
          <a:blip r:embed="rId3">
            <a:alphaModFix/>
          </a:blip>
          <a:stretch>
            <a:fillRect/>
          </a:stretch>
        </p:blipFill>
        <p:spPr>
          <a:xfrm>
            <a:off x="4305400" y="991175"/>
            <a:ext cx="4838598" cy="3491851"/>
          </a:xfrm>
          <a:prstGeom prst="rect">
            <a:avLst/>
          </a:prstGeom>
          <a:noFill/>
          <a:ln>
            <a:noFill/>
          </a:ln>
        </p:spPr>
      </p:pic>
      <p:sp>
        <p:nvSpPr>
          <p:cNvPr id="444" name="Google Shape;444;p71"/>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Allocation Table (FAT)</a:t>
            </a:r>
            <a:endParaRPr/>
          </a:p>
        </p:txBody>
      </p:sp>
      <p:sp>
        <p:nvSpPr>
          <p:cNvPr id="445" name="Google Shape;445;p71"/>
          <p:cNvSpPr txBox="1"/>
          <p:nvPr>
            <p:ph idx="1" type="body"/>
          </p:nvPr>
        </p:nvSpPr>
        <p:spPr>
          <a:xfrm>
            <a:off x="388350" y="1028900"/>
            <a:ext cx="4065600" cy="3416400"/>
          </a:xfrm>
          <a:prstGeom prst="rect">
            <a:avLst/>
          </a:prstGeom>
        </p:spPr>
        <p:txBody>
          <a:bodyPr anchorCtr="0" anchor="t" bIns="91425" lIns="91425" spcFirstLastPara="1" rIns="91425" wrap="square" tIns="91425">
            <a:normAutofit/>
          </a:bodyPr>
          <a:lstStyle/>
          <a:p>
            <a:pPr indent="-342900" lvl="0" marL="457200" rtl="0" algn="l">
              <a:lnSpc>
                <a:spcPct val="125454"/>
              </a:lnSpc>
              <a:spcBef>
                <a:spcPts val="0"/>
              </a:spcBef>
              <a:spcAft>
                <a:spcPts val="0"/>
              </a:spcAft>
              <a:buSzPts val="1800"/>
              <a:buChar char="●"/>
            </a:pPr>
            <a:r>
              <a:rPr lang="en"/>
              <a:t>Divides disk into partitions</a:t>
            </a:r>
            <a:endParaRPr/>
          </a:p>
          <a:p>
            <a:pPr indent="-342900" lvl="0" marL="457200" rtl="0" algn="l">
              <a:lnSpc>
                <a:spcPct val="125454"/>
              </a:lnSpc>
              <a:spcBef>
                <a:spcPts val="0"/>
              </a:spcBef>
              <a:spcAft>
                <a:spcPts val="0"/>
              </a:spcAft>
              <a:buSzPts val="1800"/>
              <a:buChar char="●"/>
            </a:pPr>
            <a:r>
              <a:rPr lang="en"/>
              <a:t>Each partition gets its own FAT </a:t>
            </a:r>
            <a:endParaRPr/>
          </a:p>
          <a:p>
            <a:pPr indent="-342900" lvl="0" marL="457200" rtl="0" algn="l">
              <a:lnSpc>
                <a:spcPct val="125454"/>
              </a:lnSpc>
              <a:spcBef>
                <a:spcPts val="0"/>
              </a:spcBef>
              <a:spcAft>
                <a:spcPts val="0"/>
              </a:spcAft>
              <a:buSzPts val="1800"/>
              <a:buChar char="●"/>
            </a:pPr>
            <a:r>
              <a:rPr i="1" lang="en"/>
              <a:t>Free/busy </a:t>
            </a:r>
            <a:r>
              <a:rPr lang="en"/>
              <a:t>indicates availability</a:t>
            </a:r>
            <a:endParaRPr/>
          </a:p>
          <a:p>
            <a:pPr indent="-342900" lvl="0" marL="457200" rtl="0" algn="l">
              <a:lnSpc>
                <a:spcPct val="125454"/>
              </a:lnSpc>
              <a:spcBef>
                <a:spcPts val="0"/>
              </a:spcBef>
              <a:spcAft>
                <a:spcPts val="0"/>
              </a:spcAft>
              <a:buSzPts val="1800"/>
              <a:buChar char="●"/>
            </a:pPr>
            <a:r>
              <a:rPr i="1" lang="en"/>
              <a:t>Next </a:t>
            </a:r>
            <a:r>
              <a:rPr lang="en"/>
              <a:t>points to the next block in the linked list</a:t>
            </a:r>
            <a:endParaRPr/>
          </a:p>
          <a:p>
            <a:pPr indent="-342900" lvl="0" marL="457200" rtl="0" algn="l">
              <a:lnSpc>
                <a:spcPct val="125454"/>
              </a:lnSpc>
              <a:spcBef>
                <a:spcPts val="0"/>
              </a:spcBef>
              <a:spcAft>
                <a:spcPts val="0"/>
              </a:spcAft>
              <a:buSzPts val="1800"/>
              <a:buChar char="●"/>
            </a:pPr>
            <a:r>
              <a:rPr i="1" lang="en"/>
              <a:t>Directory – </a:t>
            </a:r>
            <a:r>
              <a:rPr lang="en"/>
              <a:t>file name to disk map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2816950" y="1212875"/>
            <a:ext cx="3371249" cy="3385037"/>
          </a:xfrm>
          <a:prstGeom prst="rect">
            <a:avLst/>
          </a:prstGeom>
          <a:noFill/>
          <a:ln>
            <a:noFill/>
          </a:ln>
        </p:spPr>
      </p:pic>
      <p:sp>
        <p:nvSpPr>
          <p:cNvPr id="84" name="Google Shape;84;p18"/>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 State Algorithm Example from Node 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 name="Shape 449"/>
        <p:cNvGrpSpPr/>
        <p:nvPr/>
      </p:nvGrpSpPr>
      <p:grpSpPr>
        <a:xfrm>
          <a:off x="0" y="0"/>
          <a:ext cx="0" cy="0"/>
          <a:chOff x="0" y="0"/>
          <a:chExt cx="0" cy="0"/>
        </a:xfrm>
      </p:grpSpPr>
      <p:pic>
        <p:nvPicPr>
          <p:cNvPr id="450" name="Google Shape;450;p72"/>
          <p:cNvPicPr preferRelativeResize="0"/>
          <p:nvPr/>
        </p:nvPicPr>
        <p:blipFill>
          <a:blip r:embed="rId3">
            <a:alphaModFix/>
          </a:blip>
          <a:stretch>
            <a:fillRect/>
          </a:stretch>
        </p:blipFill>
        <p:spPr>
          <a:xfrm>
            <a:off x="4409950" y="1095575"/>
            <a:ext cx="4734052" cy="3416401"/>
          </a:xfrm>
          <a:prstGeom prst="rect">
            <a:avLst/>
          </a:prstGeom>
          <a:noFill/>
          <a:ln>
            <a:noFill/>
          </a:ln>
        </p:spPr>
      </p:pic>
      <p:sp>
        <p:nvSpPr>
          <p:cNvPr id="451" name="Google Shape;451;p7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Allocation Table (FAT)</a:t>
            </a:r>
            <a:endParaRPr/>
          </a:p>
        </p:txBody>
      </p:sp>
      <p:sp>
        <p:nvSpPr>
          <p:cNvPr id="452" name="Google Shape;452;p72"/>
          <p:cNvSpPr txBox="1"/>
          <p:nvPr>
            <p:ph idx="1" type="body"/>
          </p:nvPr>
        </p:nvSpPr>
        <p:spPr>
          <a:xfrm>
            <a:off x="388350" y="1028900"/>
            <a:ext cx="4065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25454"/>
              </a:lnSpc>
              <a:spcBef>
                <a:spcPts val="0"/>
              </a:spcBef>
              <a:spcAft>
                <a:spcPts val="0"/>
              </a:spcAft>
              <a:buSzPct val="90000"/>
              <a:buChar char="●"/>
            </a:pPr>
            <a:r>
              <a:rPr lang="en" sz="2000"/>
              <a:t>Less error prone</a:t>
            </a:r>
            <a:endParaRPr sz="2000"/>
          </a:p>
          <a:p>
            <a:pPr indent="-304165" lvl="1" marL="914400" rtl="0" algn="l">
              <a:lnSpc>
                <a:spcPct val="125454"/>
              </a:lnSpc>
              <a:spcBef>
                <a:spcPts val="0"/>
              </a:spcBef>
              <a:spcAft>
                <a:spcPts val="0"/>
              </a:spcAft>
              <a:buSzPct val="70000"/>
              <a:buChar char="○"/>
            </a:pPr>
            <a:r>
              <a:rPr lang="en" sz="2000"/>
              <a:t>Linked list is captured in the tabular data structure</a:t>
            </a:r>
            <a:endParaRPr sz="2000"/>
          </a:p>
          <a:p>
            <a:pPr indent="-325755" lvl="0" marL="457200" rtl="0" algn="l">
              <a:lnSpc>
                <a:spcPct val="125454"/>
              </a:lnSpc>
              <a:spcBef>
                <a:spcPts val="0"/>
              </a:spcBef>
              <a:spcAft>
                <a:spcPts val="0"/>
              </a:spcAft>
              <a:buSzPct val="90000"/>
              <a:buChar char="●"/>
            </a:pPr>
            <a:r>
              <a:rPr lang="en" sz="2000"/>
              <a:t>FAT is cached in memory </a:t>
            </a:r>
            <a:endParaRPr sz="2000"/>
          </a:p>
          <a:p>
            <a:pPr indent="-304165" lvl="1" marL="914400" rtl="0" algn="l">
              <a:lnSpc>
                <a:spcPct val="125454"/>
              </a:lnSpc>
              <a:spcBef>
                <a:spcPts val="0"/>
              </a:spcBef>
              <a:spcAft>
                <a:spcPts val="0"/>
              </a:spcAft>
              <a:buSzPct val="70000"/>
              <a:buChar char="○"/>
            </a:pPr>
            <a:r>
              <a:rPr lang="en" sz="2000"/>
              <a:t>Faster allocation time</a:t>
            </a:r>
            <a:endParaRPr sz="2000"/>
          </a:p>
          <a:p>
            <a:pPr indent="-304165" lvl="1" marL="914400" rtl="0" algn="l">
              <a:lnSpc>
                <a:spcPct val="125454"/>
              </a:lnSpc>
              <a:spcBef>
                <a:spcPts val="0"/>
              </a:spcBef>
              <a:spcAft>
                <a:spcPts val="0"/>
              </a:spcAft>
              <a:buSzPct val="70000"/>
              <a:buChar char="○"/>
            </a:pPr>
            <a:r>
              <a:rPr lang="en" sz="2000"/>
              <a:t>Same performance for sequential access</a:t>
            </a:r>
            <a:endParaRPr sz="2000"/>
          </a:p>
          <a:p>
            <a:pPr indent="-304165" lvl="1" marL="914400" rtl="0" algn="l">
              <a:lnSpc>
                <a:spcPct val="125454"/>
              </a:lnSpc>
              <a:spcBef>
                <a:spcPts val="0"/>
              </a:spcBef>
              <a:spcAft>
                <a:spcPts val="0"/>
              </a:spcAft>
              <a:buSzPct val="70000"/>
              <a:buChar char="○"/>
            </a:pPr>
            <a:r>
              <a:rPr lang="en" sz="2000"/>
              <a:t>Faster performance for random access </a:t>
            </a:r>
            <a:endParaRPr sz="2000"/>
          </a:p>
          <a:p>
            <a:pPr indent="-325755" lvl="0" marL="457200" rtl="0" algn="l">
              <a:lnSpc>
                <a:spcPct val="125454"/>
              </a:lnSpc>
              <a:spcBef>
                <a:spcPts val="0"/>
              </a:spcBef>
              <a:spcAft>
                <a:spcPts val="0"/>
              </a:spcAft>
              <a:buSzPct val="90000"/>
              <a:buChar char="●"/>
            </a:pPr>
            <a:r>
              <a:rPr lang="en" sz="2000"/>
              <a:t>Creates artificial scarcity due to FAT being a fixed size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pic>
        <p:nvPicPr>
          <p:cNvPr id="457" name="Google Shape;457;p73"/>
          <p:cNvPicPr preferRelativeResize="0"/>
          <p:nvPr/>
        </p:nvPicPr>
        <p:blipFill rotWithShape="1">
          <a:blip r:embed="rId3">
            <a:alphaModFix/>
          </a:blip>
          <a:srcRect b="0" l="0" r="980" t="0"/>
          <a:stretch/>
        </p:blipFill>
        <p:spPr>
          <a:xfrm>
            <a:off x="4311450" y="1113700"/>
            <a:ext cx="4832548" cy="3521850"/>
          </a:xfrm>
          <a:prstGeom prst="rect">
            <a:avLst/>
          </a:prstGeom>
          <a:noFill/>
          <a:ln>
            <a:noFill/>
          </a:ln>
        </p:spPr>
      </p:pic>
      <p:sp>
        <p:nvSpPr>
          <p:cNvPr id="458" name="Google Shape;458;p73"/>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Indexed Allocation</a:t>
            </a:r>
            <a:endParaRPr/>
          </a:p>
        </p:txBody>
      </p:sp>
      <p:sp>
        <p:nvSpPr>
          <p:cNvPr id="459" name="Google Shape;459;p73"/>
          <p:cNvSpPr txBox="1"/>
          <p:nvPr>
            <p:ph idx="1" type="body"/>
          </p:nvPr>
        </p:nvSpPr>
        <p:spPr>
          <a:xfrm>
            <a:off x="174325" y="1028900"/>
            <a:ext cx="3970500" cy="368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This scheme allocates an index disk block for each file</a:t>
            </a:r>
            <a:endParaRPr sz="1500"/>
          </a:p>
          <a:p>
            <a:pPr indent="0" lvl="0" marL="0" rtl="0" algn="l">
              <a:lnSpc>
                <a:spcPct val="100000"/>
              </a:lnSpc>
              <a:spcBef>
                <a:spcPts val="1000"/>
              </a:spcBef>
              <a:spcAft>
                <a:spcPts val="0"/>
              </a:spcAft>
              <a:buNone/>
            </a:pPr>
            <a:r>
              <a:rPr lang="en" sz="1500"/>
              <a:t>The index block (inode) is a fixed-size data structure that contains addresses for data blocks that are part of that file.</a:t>
            </a:r>
            <a:endParaRPr sz="1500"/>
          </a:p>
          <a:p>
            <a:pPr indent="0" lvl="0" marL="0" rtl="0" algn="l">
              <a:lnSpc>
                <a:spcPct val="100000"/>
              </a:lnSpc>
              <a:spcBef>
                <a:spcPts val="1000"/>
              </a:spcBef>
              <a:spcAft>
                <a:spcPts val="0"/>
              </a:spcAft>
              <a:buNone/>
            </a:pPr>
            <a:r>
              <a:rPr lang="en" sz="1500"/>
              <a:t>Basically, the same as FAT </a:t>
            </a:r>
            <a:endParaRPr sz="1500"/>
          </a:p>
          <a:p>
            <a:pPr indent="0" lvl="0" marL="0" rtl="0" algn="l">
              <a:lnSpc>
                <a:spcPct val="100000"/>
              </a:lnSpc>
              <a:spcBef>
                <a:spcPts val="1000"/>
              </a:spcBef>
              <a:spcAft>
                <a:spcPts val="0"/>
              </a:spcAft>
              <a:buNone/>
            </a:pPr>
            <a:r>
              <a:rPr lang="en" sz="1500"/>
              <a:t>Performs better for random access:</a:t>
            </a:r>
            <a:endParaRPr sz="1500"/>
          </a:p>
          <a:p>
            <a:pPr indent="457200" lvl="0" marL="0" rtl="0" algn="l">
              <a:lnSpc>
                <a:spcPct val="100000"/>
              </a:lnSpc>
              <a:spcBef>
                <a:spcPts val="0"/>
              </a:spcBef>
              <a:spcAft>
                <a:spcPts val="0"/>
              </a:spcAft>
              <a:buNone/>
            </a:pPr>
            <a:r>
              <a:rPr lang="en" sz="1500"/>
              <a:t>inode aggregates all the disk block pointers into one concise data structure.</a:t>
            </a:r>
            <a:endParaRPr sz="1500"/>
          </a:p>
          <a:p>
            <a:pPr indent="0" lvl="0" marL="0" rtl="0" algn="l">
              <a:lnSpc>
                <a:spcPct val="100000"/>
              </a:lnSpc>
              <a:spcBef>
                <a:spcPts val="1000"/>
              </a:spcBef>
              <a:spcAft>
                <a:spcPts val="0"/>
              </a:spcAft>
              <a:buNone/>
            </a:pPr>
            <a:r>
              <a:rPr lang="en" sz="1500"/>
              <a:t>Limitation on the maximum size of a file:</a:t>
            </a:r>
            <a:endParaRPr sz="1500"/>
          </a:p>
          <a:p>
            <a:pPr indent="457200" lvl="0" marL="0" rtl="0" algn="l">
              <a:lnSpc>
                <a:spcPct val="100000"/>
              </a:lnSpc>
              <a:spcBef>
                <a:spcPts val="0"/>
              </a:spcBef>
              <a:spcAft>
                <a:spcPts val="1000"/>
              </a:spcAft>
              <a:buNone/>
            </a:pPr>
            <a:r>
              <a:rPr lang="en" sz="1500"/>
              <a:t>inode is a fixed size data structure per file with direct pointers to data block</a:t>
            </a:r>
            <a:r>
              <a:rPr lang="en" sz="1500"/>
              <a:t>s</a:t>
            </a:r>
            <a:endParaRPr sz="1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pic>
        <p:nvPicPr>
          <p:cNvPr id="464" name="Google Shape;464;p74"/>
          <p:cNvPicPr preferRelativeResize="0"/>
          <p:nvPr/>
        </p:nvPicPr>
        <p:blipFill>
          <a:blip r:embed="rId3">
            <a:alphaModFix/>
          </a:blip>
          <a:stretch>
            <a:fillRect/>
          </a:stretch>
        </p:blipFill>
        <p:spPr>
          <a:xfrm>
            <a:off x="4311450" y="1119745"/>
            <a:ext cx="4832548" cy="3487480"/>
          </a:xfrm>
          <a:prstGeom prst="rect">
            <a:avLst/>
          </a:prstGeom>
          <a:noFill/>
          <a:ln>
            <a:noFill/>
          </a:ln>
        </p:spPr>
      </p:pic>
      <p:sp>
        <p:nvSpPr>
          <p:cNvPr id="465" name="Google Shape;465;p74"/>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Multilevel Indexed Allocation</a:t>
            </a:r>
            <a:endParaRPr/>
          </a:p>
        </p:txBody>
      </p:sp>
      <p:sp>
        <p:nvSpPr>
          <p:cNvPr id="466" name="Google Shape;466;p74"/>
          <p:cNvSpPr txBox="1"/>
          <p:nvPr>
            <p:ph idx="1" type="body"/>
          </p:nvPr>
        </p:nvSpPr>
        <p:spPr>
          <a:xfrm>
            <a:off x="519750" y="1028900"/>
            <a:ext cx="3791700" cy="3416400"/>
          </a:xfrm>
          <a:prstGeom prst="rect">
            <a:avLst/>
          </a:prstGeom>
        </p:spPr>
        <p:txBody>
          <a:bodyPr anchorCtr="0" anchor="t" bIns="91425" lIns="91425" spcFirstLastPara="1" rIns="91425" wrap="square" tIns="91425">
            <a:normAutofit/>
          </a:bodyPr>
          <a:lstStyle/>
          <a:p>
            <a:pPr indent="0" lvl="0" marL="0" rtl="0" algn="l">
              <a:lnSpc>
                <a:spcPct val="125454"/>
              </a:lnSpc>
              <a:spcBef>
                <a:spcPts val="0"/>
              </a:spcBef>
              <a:spcAft>
                <a:spcPts val="0"/>
              </a:spcAft>
              <a:buNone/>
            </a:pPr>
            <a:r>
              <a:rPr lang="en"/>
              <a:t>Fixes the limitation in the indexed allocation by making the inode for a file an indirection table</a:t>
            </a:r>
            <a:endParaRPr/>
          </a:p>
          <a:p>
            <a:pPr indent="-342900" lvl="0" marL="457200" rtl="0" algn="l">
              <a:lnSpc>
                <a:spcPct val="125454"/>
              </a:lnSpc>
              <a:spcBef>
                <a:spcPts val="0"/>
              </a:spcBef>
              <a:spcAft>
                <a:spcPts val="0"/>
              </a:spcAft>
              <a:buSzPts val="1800"/>
              <a:buChar char="●"/>
            </a:pPr>
            <a:r>
              <a:rPr lang="en"/>
              <a:t>Bigger file sizes</a:t>
            </a:r>
            <a:endParaRPr/>
          </a:p>
          <a:p>
            <a:pPr indent="-342900" lvl="0" marL="457200" rtl="0" algn="l">
              <a:lnSpc>
                <a:spcPct val="125454"/>
              </a:lnSpc>
              <a:spcBef>
                <a:spcPts val="0"/>
              </a:spcBef>
              <a:spcAft>
                <a:spcPts val="0"/>
              </a:spcAft>
              <a:buSzPts val="1800"/>
              <a:buChar char="●"/>
            </a:pPr>
            <a:r>
              <a:rPr lang="en"/>
              <a:t>Small files that may fit in a few data blocks have to go through extra levels of indirection.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pic>
        <p:nvPicPr>
          <p:cNvPr id="471" name="Google Shape;471;p75"/>
          <p:cNvPicPr preferRelativeResize="0"/>
          <p:nvPr/>
        </p:nvPicPr>
        <p:blipFill>
          <a:blip r:embed="rId3">
            <a:alphaModFix/>
          </a:blip>
          <a:stretch>
            <a:fillRect/>
          </a:stretch>
        </p:blipFill>
        <p:spPr>
          <a:xfrm>
            <a:off x="4572000" y="1028900"/>
            <a:ext cx="4580725" cy="3859926"/>
          </a:xfrm>
          <a:prstGeom prst="rect">
            <a:avLst/>
          </a:prstGeom>
          <a:noFill/>
          <a:ln>
            <a:noFill/>
          </a:ln>
        </p:spPr>
      </p:pic>
      <p:sp>
        <p:nvSpPr>
          <p:cNvPr id="472" name="Google Shape;472;p75"/>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Hybrid </a:t>
            </a:r>
            <a:r>
              <a:rPr lang="en"/>
              <a:t>Allocation (UNIX inodes)</a:t>
            </a:r>
            <a:endParaRPr/>
          </a:p>
        </p:txBody>
      </p:sp>
      <p:sp>
        <p:nvSpPr>
          <p:cNvPr id="473" name="Google Shape;473;p75"/>
          <p:cNvSpPr txBox="1"/>
          <p:nvPr>
            <p:ph idx="1" type="body"/>
          </p:nvPr>
        </p:nvSpPr>
        <p:spPr>
          <a:xfrm>
            <a:off x="519750" y="1028900"/>
            <a:ext cx="4338300" cy="3416400"/>
          </a:xfrm>
          <a:prstGeom prst="rect">
            <a:avLst/>
          </a:prstGeom>
        </p:spPr>
        <p:txBody>
          <a:bodyPr anchorCtr="0" anchor="t" bIns="91425" lIns="91425" spcFirstLastPara="1" rIns="91425" wrap="square" tIns="91425">
            <a:normAutofit/>
          </a:bodyPr>
          <a:lstStyle/>
          <a:p>
            <a:pPr indent="0" lvl="0" marL="0" rtl="0" algn="l">
              <a:lnSpc>
                <a:spcPct val="125454"/>
              </a:lnSpc>
              <a:spcBef>
                <a:spcPts val="0"/>
              </a:spcBef>
              <a:spcAft>
                <a:spcPts val="0"/>
              </a:spcAft>
              <a:buNone/>
            </a:pPr>
            <a:r>
              <a:rPr lang="en"/>
              <a:t>i-nodes entries point to blocks either directly or indirectly</a:t>
            </a:r>
            <a:endParaRPr/>
          </a:p>
          <a:p>
            <a:pPr indent="-342900" lvl="0" marL="457200" rtl="0" algn="l">
              <a:lnSpc>
                <a:spcPct val="125454"/>
              </a:lnSpc>
              <a:spcBef>
                <a:spcPts val="0"/>
              </a:spcBef>
              <a:spcAft>
                <a:spcPts val="0"/>
              </a:spcAft>
              <a:buSzPts val="1800"/>
              <a:buChar char="●"/>
            </a:pPr>
            <a:r>
              <a:rPr lang="en"/>
              <a:t>Accommodates all the data blocks for small file with direct pointers.</a:t>
            </a:r>
            <a:endParaRPr/>
          </a:p>
          <a:p>
            <a:pPr indent="-342900" lvl="0" marL="457200" rtl="0" algn="l">
              <a:lnSpc>
                <a:spcPct val="125454"/>
              </a:lnSpc>
              <a:spcBef>
                <a:spcPts val="0"/>
              </a:spcBef>
              <a:spcAft>
                <a:spcPts val="0"/>
              </a:spcAft>
              <a:buSzPts val="1800"/>
              <a:buChar char="●"/>
            </a:pPr>
            <a:r>
              <a:rPr lang="en"/>
              <a:t>Keeps advantages of the previous indexed scheme</a:t>
            </a:r>
            <a:endParaRPr/>
          </a:p>
          <a:p>
            <a:pPr indent="0" lvl="0" marL="0" rtl="0" algn="l">
              <a:lnSpc>
                <a:spcPct val="125454"/>
              </a:lnSpc>
              <a:spcBef>
                <a:spcPts val="0"/>
              </a:spcBef>
              <a:spcAft>
                <a:spcPts val="0"/>
              </a:spcAft>
              <a:buNone/>
            </a:pPr>
            <a:r>
              <a:t/>
            </a:r>
            <a:endParaRPr/>
          </a:p>
        </p:txBody>
      </p:sp>
      <p:pic>
        <p:nvPicPr>
          <p:cNvPr id="474" name="Google Shape;474;p75"/>
          <p:cNvPicPr preferRelativeResize="0"/>
          <p:nvPr/>
        </p:nvPicPr>
        <p:blipFill>
          <a:blip r:embed="rId4">
            <a:alphaModFix/>
          </a:blip>
          <a:stretch>
            <a:fillRect/>
          </a:stretch>
        </p:blipFill>
        <p:spPr>
          <a:xfrm>
            <a:off x="2640450" y="3241425"/>
            <a:ext cx="1931550" cy="1574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76"/>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480" name="Google Shape;480;p76"/>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Given the following:</a:t>
            </a:r>
            <a:endParaRPr/>
          </a:p>
          <a:p>
            <a:pPr indent="0" lvl="0" marL="0" rtl="0" algn="l">
              <a:lnSpc>
                <a:spcPct val="100000"/>
              </a:lnSpc>
              <a:spcBef>
                <a:spcPts val="1200"/>
              </a:spcBef>
              <a:spcAft>
                <a:spcPts val="0"/>
              </a:spcAft>
              <a:buNone/>
            </a:pPr>
            <a:r>
              <a:rPr lang="en"/>
              <a:t>	Size of index block = 256 bytes</a:t>
            </a:r>
            <a:endParaRPr/>
          </a:p>
          <a:p>
            <a:pPr indent="0" lvl="0" marL="0" rtl="0" algn="l">
              <a:lnSpc>
                <a:spcPct val="100000"/>
              </a:lnSpc>
              <a:spcBef>
                <a:spcPts val="1200"/>
              </a:spcBef>
              <a:spcAft>
                <a:spcPts val="0"/>
              </a:spcAft>
              <a:buNone/>
            </a:pPr>
            <a:r>
              <a:rPr lang="en"/>
              <a:t>	Size of Data block = 2048 bytes</a:t>
            </a:r>
            <a:endParaRPr/>
          </a:p>
          <a:p>
            <a:pPr indent="0" lvl="0" marL="0" rtl="0" algn="l">
              <a:lnSpc>
                <a:spcPct val="100000"/>
              </a:lnSpc>
              <a:spcBef>
                <a:spcPts val="1200"/>
              </a:spcBef>
              <a:spcAft>
                <a:spcPts val="0"/>
              </a:spcAft>
              <a:buNone/>
            </a:pPr>
            <a:r>
              <a:rPr lang="en"/>
              <a:t>	Size of pointer = 8 bytes (to index or data blocks)</a:t>
            </a:r>
            <a:endParaRPr/>
          </a:p>
          <a:p>
            <a:pPr indent="0" lvl="0" marL="0" rtl="0" algn="l">
              <a:lnSpc>
                <a:spcPct val="100000"/>
              </a:lnSpc>
              <a:spcBef>
                <a:spcPts val="1200"/>
              </a:spcBef>
              <a:spcAft>
                <a:spcPts val="0"/>
              </a:spcAft>
              <a:buNone/>
            </a:pPr>
            <a:r>
              <a:rPr lang="en"/>
              <a:t>The i-node consists of </a:t>
            </a:r>
            <a:endParaRPr/>
          </a:p>
          <a:p>
            <a:pPr indent="-342900" lvl="0" marL="457200" rtl="0" algn="l">
              <a:lnSpc>
                <a:spcPct val="100000"/>
              </a:lnSpc>
              <a:spcBef>
                <a:spcPts val="1200"/>
              </a:spcBef>
              <a:spcAft>
                <a:spcPts val="0"/>
              </a:spcAft>
              <a:buSzPts val="1800"/>
              <a:buChar char="●"/>
            </a:pPr>
            <a:r>
              <a:rPr lang="en"/>
              <a:t>2 direct block pointers,</a:t>
            </a:r>
            <a:endParaRPr/>
          </a:p>
          <a:p>
            <a:pPr indent="-342900" lvl="0" marL="457200" rtl="0" algn="l">
              <a:lnSpc>
                <a:spcPct val="100000"/>
              </a:lnSpc>
              <a:spcBef>
                <a:spcPts val="0"/>
              </a:spcBef>
              <a:spcAft>
                <a:spcPts val="0"/>
              </a:spcAft>
              <a:buSzPts val="1800"/>
              <a:buChar char="●"/>
            </a:pPr>
            <a:r>
              <a:rPr lang="en"/>
              <a:t>1 </a:t>
            </a:r>
            <a:r>
              <a:rPr lang="en"/>
              <a:t>single</a:t>
            </a:r>
            <a:r>
              <a:rPr lang="en"/>
              <a:t> indirect pointer, and</a:t>
            </a:r>
            <a:endParaRPr/>
          </a:p>
          <a:p>
            <a:pPr indent="-342900" lvl="0" marL="457200" rtl="0" algn="l">
              <a:lnSpc>
                <a:spcPct val="100000"/>
              </a:lnSpc>
              <a:spcBef>
                <a:spcPts val="0"/>
              </a:spcBef>
              <a:spcAft>
                <a:spcPts val="0"/>
              </a:spcAft>
              <a:buSzPts val="1800"/>
              <a:buChar char="●"/>
            </a:pPr>
            <a:r>
              <a:rPr lang="en"/>
              <a:t>1 double indirect pointer.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p77"/>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486" name="Google Shape;486;p77"/>
          <p:cNvSpPr txBox="1"/>
          <p:nvPr>
            <p:ph idx="1" type="body"/>
          </p:nvPr>
        </p:nvSpPr>
        <p:spPr>
          <a:xfrm>
            <a:off x="519750" y="1028900"/>
            <a:ext cx="81045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a:t>What is the maximum size of a file that can be stored in this file system ?</a:t>
            </a:r>
            <a:endParaRPr b="1"/>
          </a:p>
          <a:p>
            <a:pPr indent="0" lvl="0" marL="0" rtl="0" algn="l">
              <a:spcBef>
                <a:spcPts val="1200"/>
              </a:spcBef>
              <a:spcAft>
                <a:spcPts val="1200"/>
              </a:spcAft>
              <a:buNone/>
            </a:pPr>
            <a:r>
              <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 name="Shape 490"/>
        <p:cNvGrpSpPr/>
        <p:nvPr/>
      </p:nvGrpSpPr>
      <p:grpSpPr>
        <a:xfrm>
          <a:off x="0" y="0"/>
          <a:ext cx="0" cy="0"/>
          <a:chOff x="0" y="0"/>
          <a:chExt cx="0" cy="0"/>
        </a:xfrm>
      </p:grpSpPr>
      <p:sp>
        <p:nvSpPr>
          <p:cNvPr id="491" name="Google Shape;491;p78"/>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492" name="Google Shape;492;p78"/>
          <p:cNvSpPr txBox="1"/>
          <p:nvPr>
            <p:ph idx="1" type="body"/>
          </p:nvPr>
        </p:nvSpPr>
        <p:spPr>
          <a:xfrm>
            <a:off x="519750" y="1028900"/>
            <a:ext cx="8104500" cy="34164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b="1" lang="en"/>
              <a:t>What is the maximum size of a file that can be stored in this file system ?</a:t>
            </a:r>
            <a:endParaRPr b="1"/>
          </a:p>
          <a:p>
            <a:pPr indent="0" lvl="0" marL="457200" rtl="0" algn="l">
              <a:spcBef>
                <a:spcPts val="1200"/>
              </a:spcBef>
              <a:spcAft>
                <a:spcPts val="0"/>
              </a:spcAft>
              <a:buNone/>
            </a:pPr>
            <a:r>
              <a:rPr lang="en" sz="1600"/>
              <a:t>Number of single indirect or double indirect pointers in an index block </a:t>
            </a:r>
            <a:endParaRPr sz="1600"/>
          </a:p>
          <a:p>
            <a:pPr indent="0" lvl="0" marL="457200" rtl="0" algn="l">
              <a:spcBef>
                <a:spcPts val="1200"/>
              </a:spcBef>
              <a:spcAft>
                <a:spcPts val="0"/>
              </a:spcAft>
              <a:buNone/>
            </a:pPr>
            <a:r>
              <a:rPr lang="en" sz="1600"/>
              <a:t>= 256/8 = 32</a:t>
            </a:r>
            <a:endParaRPr sz="1600"/>
          </a:p>
          <a:p>
            <a:pPr indent="0" lvl="0" marL="457200" rtl="0" algn="l">
              <a:spcBef>
                <a:spcPts val="1200"/>
              </a:spcBef>
              <a:spcAft>
                <a:spcPts val="0"/>
              </a:spcAft>
              <a:buNone/>
            </a:pPr>
            <a:r>
              <a:rPr lang="en" sz="1600"/>
              <a:t>Number of direct data blocks = 2</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b="1"/>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6" name="Shape 496"/>
        <p:cNvGrpSpPr/>
        <p:nvPr/>
      </p:nvGrpSpPr>
      <p:grpSpPr>
        <a:xfrm>
          <a:off x="0" y="0"/>
          <a:ext cx="0" cy="0"/>
          <a:chOff x="0" y="0"/>
          <a:chExt cx="0" cy="0"/>
        </a:xfrm>
      </p:grpSpPr>
      <p:sp>
        <p:nvSpPr>
          <p:cNvPr id="497" name="Google Shape;497;p79"/>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498" name="Google Shape;498;p79"/>
          <p:cNvSpPr txBox="1"/>
          <p:nvPr>
            <p:ph idx="1" type="body"/>
          </p:nvPr>
        </p:nvSpPr>
        <p:spPr>
          <a:xfrm>
            <a:off x="519750" y="1028900"/>
            <a:ext cx="8104500" cy="3416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AutoNum type="alphaLcParenR"/>
            </a:pPr>
            <a:r>
              <a:rPr b="1" lang="en"/>
              <a:t>What is the maximum size of a file that can be stored in this file system ?</a:t>
            </a:r>
            <a:endParaRPr b="1"/>
          </a:p>
          <a:p>
            <a:pPr indent="0" lvl="0" marL="457200" rtl="0" algn="l">
              <a:spcBef>
                <a:spcPts val="1200"/>
              </a:spcBef>
              <a:spcAft>
                <a:spcPts val="0"/>
              </a:spcAft>
              <a:buNone/>
            </a:pPr>
            <a:r>
              <a:rPr lang="en" sz="1600"/>
              <a:t>Number of single indirect or double indirect pointers in an index block </a:t>
            </a:r>
            <a:endParaRPr sz="1600"/>
          </a:p>
          <a:p>
            <a:pPr indent="0" lvl="0" marL="457200" rtl="0" algn="l">
              <a:spcBef>
                <a:spcPts val="1200"/>
              </a:spcBef>
              <a:spcAft>
                <a:spcPts val="0"/>
              </a:spcAft>
              <a:buNone/>
            </a:pPr>
            <a:r>
              <a:rPr lang="en" sz="1600"/>
              <a:t>= 256/8 = 32</a:t>
            </a:r>
            <a:endParaRPr sz="1600"/>
          </a:p>
          <a:p>
            <a:pPr indent="0" lvl="0" marL="457200" rtl="0" algn="l">
              <a:spcBef>
                <a:spcPts val="1200"/>
              </a:spcBef>
              <a:spcAft>
                <a:spcPts val="0"/>
              </a:spcAft>
              <a:buNone/>
            </a:pPr>
            <a:r>
              <a:rPr lang="en" sz="1600"/>
              <a:t>Number of direct data blocks = 2</a:t>
            </a:r>
            <a:endParaRPr sz="1600"/>
          </a:p>
          <a:p>
            <a:pPr indent="0" lvl="0" marL="457200" rtl="0" algn="l">
              <a:spcBef>
                <a:spcPts val="1200"/>
              </a:spcBef>
              <a:spcAft>
                <a:spcPts val="0"/>
              </a:spcAft>
              <a:buClr>
                <a:schemeClr val="dk1"/>
              </a:buClr>
              <a:buSzPct val="68750"/>
              <a:buFont typeface="Arial"/>
              <a:buNone/>
            </a:pPr>
            <a:r>
              <a:rPr lang="en" sz="1600"/>
              <a:t>An i-node contains 1 single indirect pointer that points to an index block (we call this single indirect index block) containing pointers to data blocks. Number of data blocks with one level of indirection i.e. the number of data block pointers in an index block</a:t>
            </a:r>
            <a:endParaRPr sz="1600"/>
          </a:p>
          <a:p>
            <a:pPr indent="0" lvl="0" marL="457200" rtl="0" algn="l">
              <a:spcBef>
                <a:spcPts val="1200"/>
              </a:spcBef>
              <a:spcAft>
                <a:spcPts val="0"/>
              </a:spcAft>
              <a:buClr>
                <a:schemeClr val="dk1"/>
              </a:buClr>
              <a:buSzPct val="68750"/>
              <a:buFont typeface="Arial"/>
              <a:buNone/>
            </a:pPr>
            <a:r>
              <a:rPr lang="en" sz="1600"/>
              <a:t>= 32</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80"/>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504" name="Google Shape;504;p80"/>
          <p:cNvSpPr txBox="1"/>
          <p:nvPr>
            <p:ph idx="1" type="body"/>
          </p:nvPr>
        </p:nvSpPr>
        <p:spPr>
          <a:xfrm>
            <a:off x="519750" y="1028900"/>
            <a:ext cx="8104500" cy="34164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None/>
            </a:pPr>
            <a:r>
              <a:rPr b="1" lang="en" sz="6600"/>
              <a:t>What is the maximum size of a file that can be stored in this file system ?</a:t>
            </a:r>
            <a:endParaRPr b="1" sz="6600"/>
          </a:p>
          <a:p>
            <a:pPr indent="0" lvl="0" marL="457200" rtl="0" algn="l">
              <a:spcBef>
                <a:spcPts val="1200"/>
              </a:spcBef>
              <a:spcAft>
                <a:spcPts val="0"/>
              </a:spcAft>
              <a:buNone/>
            </a:pPr>
            <a:r>
              <a:t/>
            </a:r>
            <a:endParaRPr sz="1600"/>
          </a:p>
          <a:p>
            <a:pPr indent="0" lvl="0" marL="457200" rtl="0" algn="l">
              <a:spcBef>
                <a:spcPts val="1200"/>
              </a:spcBef>
              <a:spcAft>
                <a:spcPts val="0"/>
              </a:spcAft>
              <a:buNone/>
            </a:pPr>
            <a:r>
              <a:rPr lang="en" sz="4739"/>
              <a:t>An i-node contains 1 single indirect pointer that points to an index block (we call this single indirect index block) containing pointers to data blocks. Number of data blocks with one level of indirection i.e. the number of data block pointers in an index block</a:t>
            </a:r>
            <a:endParaRPr sz="4739"/>
          </a:p>
          <a:p>
            <a:pPr indent="0" lvl="0" marL="457200" rtl="0" algn="l">
              <a:spcBef>
                <a:spcPts val="1200"/>
              </a:spcBef>
              <a:spcAft>
                <a:spcPts val="0"/>
              </a:spcAft>
              <a:buNone/>
            </a:pPr>
            <a:r>
              <a:rPr lang="en" sz="4739"/>
              <a:t>= 32</a:t>
            </a:r>
            <a:endParaRPr sz="4739"/>
          </a:p>
          <a:p>
            <a:pPr indent="0" lvl="0" marL="457200" rtl="0" algn="l">
              <a:spcBef>
                <a:spcPts val="1200"/>
              </a:spcBef>
              <a:spcAft>
                <a:spcPts val="0"/>
              </a:spcAft>
              <a:buNone/>
            </a:pPr>
            <a:r>
              <a:rPr lang="en" sz="4739"/>
              <a:t>An i-node contains 1 double indirect pointer that points to an index block (we call this double indirect index block) containing 32 single indirect pointers. Each such pointer point to a single indirect index block that in turn contains 32 pointers to data blocks. Number of data block with two levels of indirection i.e.  number of single indirect pointers in an index block</a:t>
            </a:r>
            <a:endParaRPr sz="4739"/>
          </a:p>
          <a:p>
            <a:pPr indent="0" lvl="0" marL="457200" rtl="0" algn="l">
              <a:spcBef>
                <a:spcPts val="1200"/>
              </a:spcBef>
              <a:spcAft>
                <a:spcPts val="0"/>
              </a:spcAft>
              <a:buNone/>
            </a:pPr>
            <a:r>
              <a:rPr lang="en" sz="4739"/>
              <a:t>= 32*32</a:t>
            </a:r>
            <a:endParaRPr sz="4739"/>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b="1"/>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8" name="Shape 508"/>
        <p:cNvGrpSpPr/>
        <p:nvPr/>
      </p:nvGrpSpPr>
      <p:grpSpPr>
        <a:xfrm>
          <a:off x="0" y="0"/>
          <a:ext cx="0" cy="0"/>
          <a:chOff x="0" y="0"/>
          <a:chExt cx="0" cy="0"/>
        </a:xfrm>
      </p:grpSpPr>
      <p:sp>
        <p:nvSpPr>
          <p:cNvPr id="509" name="Google Shape;509;p81"/>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510" name="Google Shape;510;p81"/>
          <p:cNvSpPr txBox="1"/>
          <p:nvPr>
            <p:ph idx="1" type="body"/>
          </p:nvPr>
        </p:nvSpPr>
        <p:spPr>
          <a:xfrm>
            <a:off x="519750" y="1028900"/>
            <a:ext cx="8104500" cy="3416400"/>
          </a:xfrm>
          <a:prstGeom prst="rect">
            <a:avLst/>
          </a:prstGeom>
        </p:spPr>
        <p:txBody>
          <a:bodyPr anchorCtr="0" anchor="t" bIns="91425" lIns="91425" spcFirstLastPara="1" rIns="91425" wrap="square" tIns="91425">
            <a:normAutofit fontScale="25000" lnSpcReduction="10000"/>
          </a:bodyPr>
          <a:lstStyle/>
          <a:p>
            <a:pPr indent="457200" lvl="0" marL="0" rtl="0" algn="l">
              <a:spcBef>
                <a:spcPts val="0"/>
              </a:spcBef>
              <a:spcAft>
                <a:spcPts val="0"/>
              </a:spcAft>
              <a:buNone/>
            </a:pPr>
            <a:r>
              <a:rPr b="1" lang="en" sz="5580"/>
              <a:t>What is the maximum size of a file that can be stored in this file system ?</a:t>
            </a:r>
            <a:endParaRPr b="1" sz="5580"/>
          </a:p>
          <a:p>
            <a:pPr indent="0" lvl="0" marL="457200" rtl="0" algn="l">
              <a:spcBef>
                <a:spcPts val="1200"/>
              </a:spcBef>
              <a:spcAft>
                <a:spcPts val="0"/>
              </a:spcAft>
              <a:buNone/>
            </a:pPr>
            <a:r>
              <a:rPr lang="en" sz="5591"/>
              <a:t>Max file size in blocks</a:t>
            </a:r>
            <a:endParaRPr sz="5591"/>
          </a:p>
          <a:p>
            <a:pPr indent="0" lvl="0" marL="457200" rtl="0" algn="l">
              <a:spcBef>
                <a:spcPts val="1200"/>
              </a:spcBef>
              <a:spcAft>
                <a:spcPts val="0"/>
              </a:spcAft>
              <a:buNone/>
            </a:pPr>
            <a:r>
              <a:rPr lang="en" sz="5591"/>
              <a:t>= number of direct data blocks +</a:t>
            </a:r>
            <a:endParaRPr sz="5591"/>
          </a:p>
          <a:p>
            <a:pPr indent="0" lvl="0" marL="457200" rtl="0" algn="l">
              <a:spcBef>
                <a:spcPts val="1200"/>
              </a:spcBef>
              <a:spcAft>
                <a:spcPts val="0"/>
              </a:spcAft>
              <a:buNone/>
            </a:pPr>
            <a:r>
              <a:rPr lang="en" sz="5591"/>
              <a:t>number of data blocks with one level of indirection +</a:t>
            </a:r>
            <a:endParaRPr sz="5591"/>
          </a:p>
          <a:p>
            <a:pPr indent="0" lvl="0" marL="457200" rtl="0" algn="l">
              <a:spcBef>
                <a:spcPts val="1200"/>
              </a:spcBef>
              <a:spcAft>
                <a:spcPts val="0"/>
              </a:spcAft>
              <a:buNone/>
            </a:pPr>
            <a:r>
              <a:rPr lang="en" sz="5591"/>
              <a:t>number of data blocks with two levels of indirection</a:t>
            </a:r>
            <a:endParaRPr sz="5591"/>
          </a:p>
          <a:p>
            <a:pPr indent="0" lvl="0" marL="457200" rtl="0" algn="l">
              <a:spcBef>
                <a:spcPts val="1200"/>
              </a:spcBef>
              <a:spcAft>
                <a:spcPts val="0"/>
              </a:spcAft>
              <a:buNone/>
            </a:pPr>
            <a:r>
              <a:rPr lang="en" sz="5591"/>
              <a:t>= 2 + 32+ 32*32 = 1058 data blocks = 1058 * 2048 bytes = 2,166,784 Bytes</a:t>
            </a:r>
            <a:endParaRPr sz="5591"/>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sz="1600"/>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aphicFrame>
        <p:nvGraphicFramePr>
          <p:cNvPr id="89" name="Google Shape;89;p19"/>
          <p:cNvGraphicFramePr/>
          <p:nvPr/>
        </p:nvGraphicFramePr>
        <p:xfrm>
          <a:off x="143100" y="1162875"/>
          <a:ext cx="3000000" cy="3000000"/>
        </p:xfrm>
        <a:graphic>
          <a:graphicData uri="http://schemas.openxmlformats.org/drawingml/2006/table">
            <a:tbl>
              <a:tblPr>
                <a:noFill/>
                <a:tableStyleId>{2CDB62F3-64CC-4406-93E3-3A316D2BCCFA}</a:tableStyleId>
              </a:tblPr>
              <a:tblGrid>
                <a:gridCol w="510425"/>
                <a:gridCol w="1234325"/>
                <a:gridCol w="895025"/>
                <a:gridCol w="895025"/>
                <a:gridCol w="895025"/>
                <a:gridCol w="895025"/>
              </a:tblGrid>
              <a:tr h="718725">
                <a:tc>
                  <a:txBody>
                    <a:bodyPr/>
                    <a:lstStyle/>
                    <a:p>
                      <a:pPr indent="0" lvl="0" marL="0" rtl="0" algn="ctr">
                        <a:spcBef>
                          <a:spcPts val="0"/>
                        </a:spcBef>
                        <a:spcAft>
                          <a:spcPts val="0"/>
                        </a:spcAft>
                        <a:buNone/>
                      </a:pPr>
                      <a:r>
                        <a:rPr lang="en" sz="1200">
                          <a:latin typeface="Proxima Nova"/>
                          <a:ea typeface="Proxima Nova"/>
                          <a:cs typeface="Proxima Nova"/>
                          <a:sym typeface="Proxima Nova"/>
                        </a:rPr>
                        <a:t>Iter</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Traversed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B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C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D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E cost/route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0</a:t>
                      </a:r>
                      <a:endParaRPr sz="1200"/>
                    </a:p>
                  </a:txBody>
                  <a:tcPr marT="91425" marB="91425" marR="91425" marL="91425" anchor="ctr"/>
                </a:tc>
                <a:tc>
                  <a:txBody>
                    <a:bodyPr/>
                    <a:lstStyle/>
                    <a:p>
                      <a:pPr indent="0" lvl="0" marL="0" rtl="0" algn="ctr">
                        <a:spcBef>
                          <a:spcPts val="0"/>
                        </a:spcBef>
                        <a:spcAft>
                          <a:spcPts val="0"/>
                        </a:spcAft>
                        <a:buNone/>
                      </a:pPr>
                      <a:r>
                        <a:rPr b="1" lang="en" sz="1200"/>
                        <a:t>A</a:t>
                      </a:r>
                      <a:endParaRPr b="1" sz="1200"/>
                    </a:p>
                  </a:txBody>
                  <a:tcPr marT="91425" marB="91425" marR="91425" marL="91425" anchor="ctr"/>
                </a:tc>
                <a:tc>
                  <a:txBody>
                    <a:bodyPr/>
                    <a:lstStyle/>
                    <a:p>
                      <a:pPr indent="0" lvl="0" marL="0" rtl="0" algn="ctr">
                        <a:spcBef>
                          <a:spcPts val="0"/>
                        </a:spcBef>
                        <a:spcAft>
                          <a:spcPts val="0"/>
                        </a:spcAft>
                        <a:buNone/>
                      </a:pPr>
                      <a:r>
                        <a:rPr lang="en" sz="1200"/>
                        <a:t>5/AB</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3/AC</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1</a:t>
                      </a:r>
                      <a:endParaRPr sz="1200"/>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2</a:t>
                      </a:r>
                      <a:endParaRPr sz="1200"/>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3</a:t>
                      </a:r>
                      <a:endParaRPr sz="1200"/>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r>
              <a:tr h="510875">
                <a:tc>
                  <a:txBody>
                    <a:bodyPr/>
                    <a:lstStyle/>
                    <a:p>
                      <a:pPr indent="0" lvl="0" marL="0" rtl="0" algn="ctr">
                        <a:spcBef>
                          <a:spcPts val="0"/>
                        </a:spcBef>
                        <a:spcAft>
                          <a:spcPts val="0"/>
                        </a:spcAft>
                        <a:buNone/>
                      </a:pPr>
                      <a:r>
                        <a:rPr lang="en" sz="1200"/>
                        <a:t>4</a:t>
                      </a:r>
                      <a:endParaRPr sz="1200"/>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r>
            </a:tbl>
          </a:graphicData>
        </a:graphic>
      </p:graphicFrame>
      <p:pic>
        <p:nvPicPr>
          <p:cNvPr id="90" name="Google Shape;90;p19"/>
          <p:cNvPicPr preferRelativeResize="0"/>
          <p:nvPr/>
        </p:nvPicPr>
        <p:blipFill>
          <a:blip r:embed="rId3">
            <a:alphaModFix/>
          </a:blip>
          <a:stretch>
            <a:fillRect/>
          </a:stretch>
        </p:blipFill>
        <p:spPr>
          <a:xfrm>
            <a:off x="5677500" y="1050950"/>
            <a:ext cx="3371249" cy="3385037"/>
          </a:xfrm>
          <a:prstGeom prst="rect">
            <a:avLst/>
          </a:prstGeom>
          <a:noFill/>
          <a:ln>
            <a:noFill/>
          </a:ln>
        </p:spPr>
      </p:pic>
      <p:sp>
        <p:nvSpPr>
          <p:cNvPr id="91" name="Google Shape;91;p19"/>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 State Algorithm Example from Node 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4" name="Shape 514"/>
        <p:cNvGrpSpPr/>
        <p:nvPr/>
      </p:nvGrpSpPr>
      <p:grpSpPr>
        <a:xfrm>
          <a:off x="0" y="0"/>
          <a:ext cx="0" cy="0"/>
          <a:chOff x="0" y="0"/>
          <a:chExt cx="0" cy="0"/>
        </a:xfrm>
      </p:grpSpPr>
      <p:sp>
        <p:nvSpPr>
          <p:cNvPr id="515" name="Google Shape;515;p82"/>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inode data structure</a:t>
            </a:r>
            <a:endParaRPr/>
          </a:p>
        </p:txBody>
      </p:sp>
      <p:pic>
        <p:nvPicPr>
          <p:cNvPr id="516" name="Google Shape;516;p82"/>
          <p:cNvPicPr preferRelativeResize="0"/>
          <p:nvPr/>
        </p:nvPicPr>
        <p:blipFill>
          <a:blip r:embed="rId3">
            <a:alphaModFix/>
          </a:blip>
          <a:stretch>
            <a:fillRect/>
          </a:stretch>
        </p:blipFill>
        <p:spPr>
          <a:xfrm>
            <a:off x="2359812" y="1114625"/>
            <a:ext cx="4424375" cy="36199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Thanks for Attending :)</a:t>
            </a:r>
            <a:endParaRPr sz="4000"/>
          </a:p>
        </p:txBody>
      </p:sp>
      <p:pic>
        <p:nvPicPr>
          <p:cNvPr id="522" name="Google Shape;522;p83"/>
          <p:cNvPicPr preferRelativeResize="0"/>
          <p:nvPr/>
        </p:nvPicPr>
        <p:blipFill>
          <a:blip r:embed="rId3">
            <a:alphaModFix/>
          </a:blip>
          <a:stretch>
            <a:fillRect/>
          </a:stretch>
        </p:blipFill>
        <p:spPr>
          <a:xfrm>
            <a:off x="3409938" y="570200"/>
            <a:ext cx="2324100" cy="1257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aphicFrame>
        <p:nvGraphicFramePr>
          <p:cNvPr id="96" name="Google Shape;96;p20"/>
          <p:cNvGraphicFramePr/>
          <p:nvPr/>
        </p:nvGraphicFramePr>
        <p:xfrm>
          <a:off x="143100" y="1162875"/>
          <a:ext cx="3000000" cy="3000000"/>
        </p:xfrm>
        <a:graphic>
          <a:graphicData uri="http://schemas.openxmlformats.org/drawingml/2006/table">
            <a:tbl>
              <a:tblPr>
                <a:noFill/>
                <a:tableStyleId>{2CDB62F3-64CC-4406-93E3-3A316D2BCCFA}</a:tableStyleId>
              </a:tblPr>
              <a:tblGrid>
                <a:gridCol w="510425"/>
                <a:gridCol w="1234325"/>
                <a:gridCol w="895025"/>
                <a:gridCol w="895025"/>
                <a:gridCol w="895025"/>
                <a:gridCol w="895025"/>
              </a:tblGrid>
              <a:tr h="718725">
                <a:tc>
                  <a:txBody>
                    <a:bodyPr/>
                    <a:lstStyle/>
                    <a:p>
                      <a:pPr indent="0" lvl="0" marL="0" rtl="0" algn="ctr">
                        <a:spcBef>
                          <a:spcPts val="0"/>
                        </a:spcBef>
                        <a:spcAft>
                          <a:spcPts val="0"/>
                        </a:spcAft>
                        <a:buNone/>
                      </a:pPr>
                      <a:r>
                        <a:rPr lang="en" sz="1200">
                          <a:latin typeface="Proxima Nova"/>
                          <a:ea typeface="Proxima Nova"/>
                          <a:cs typeface="Proxima Nova"/>
                          <a:sym typeface="Proxima Nova"/>
                        </a:rPr>
                        <a:t>Iter</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Traversed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B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C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D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E cost/route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0</a:t>
                      </a:r>
                      <a:endParaRPr sz="1200"/>
                    </a:p>
                  </a:txBody>
                  <a:tcPr marT="91425" marB="91425" marR="91425" marL="91425" anchor="ctr"/>
                </a:tc>
                <a:tc>
                  <a:txBody>
                    <a:bodyPr/>
                    <a:lstStyle/>
                    <a:p>
                      <a:pPr indent="0" lvl="0" marL="0" rtl="0" algn="ctr">
                        <a:spcBef>
                          <a:spcPts val="0"/>
                        </a:spcBef>
                        <a:spcAft>
                          <a:spcPts val="0"/>
                        </a:spcAft>
                        <a:buNone/>
                      </a:pPr>
                      <a:r>
                        <a:rPr b="1" lang="en" sz="1200"/>
                        <a:t>A</a:t>
                      </a:r>
                      <a:endParaRPr b="1" sz="1200"/>
                    </a:p>
                  </a:txBody>
                  <a:tcPr marT="91425" marB="91425" marR="91425" marL="91425" anchor="ctr"/>
                </a:tc>
                <a:tc>
                  <a:txBody>
                    <a:bodyPr/>
                    <a:lstStyle/>
                    <a:p>
                      <a:pPr indent="0" lvl="0" marL="0" rtl="0" algn="ctr">
                        <a:spcBef>
                          <a:spcPts val="0"/>
                        </a:spcBef>
                        <a:spcAft>
                          <a:spcPts val="0"/>
                        </a:spcAft>
                        <a:buNone/>
                      </a:pPr>
                      <a:r>
                        <a:rPr lang="en" sz="1200"/>
                        <a:t>5/AB</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3/AC</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1</a:t>
                      </a:r>
                      <a:endParaRPr sz="1200"/>
                    </a:p>
                  </a:txBody>
                  <a:tcPr marT="91425" marB="91425" marR="91425" marL="91425" anchor="ctr"/>
                </a:tc>
                <a:tc>
                  <a:txBody>
                    <a:bodyPr/>
                    <a:lstStyle/>
                    <a:p>
                      <a:pPr indent="0" lvl="0" marL="0" rtl="0" algn="ctr">
                        <a:spcBef>
                          <a:spcPts val="0"/>
                        </a:spcBef>
                        <a:spcAft>
                          <a:spcPts val="0"/>
                        </a:spcAft>
                        <a:buNone/>
                      </a:pPr>
                      <a:r>
                        <a:rPr lang="en" sz="1200"/>
                        <a:t>A</a:t>
                      </a:r>
                      <a:r>
                        <a:rPr b="1" lang="en" sz="1200"/>
                        <a:t>C</a:t>
                      </a:r>
                      <a:endParaRPr b="1" sz="1200"/>
                    </a:p>
                  </a:txBody>
                  <a:tcPr marT="91425" marB="91425" marR="91425" marL="91425" anchor="ctr"/>
                </a:tc>
                <a:tc>
                  <a:txBody>
                    <a:bodyPr/>
                    <a:lstStyle/>
                    <a:p>
                      <a:pPr indent="0" lvl="0" marL="0" rtl="0" algn="ctr">
                        <a:spcBef>
                          <a:spcPts val="0"/>
                        </a:spcBef>
                        <a:spcAft>
                          <a:spcPts val="0"/>
                        </a:spcAft>
                        <a:buNone/>
                      </a:pPr>
                      <a:r>
                        <a:rPr lang="en" sz="1200"/>
                        <a:t>5/AB</a:t>
                      </a:r>
                      <a:endParaRPr sz="1200"/>
                    </a:p>
                  </a:txBody>
                  <a:tcPr marT="91425" marB="91425" marR="91425" marL="91425" anchor="ctr"/>
                </a:tc>
                <a:tc>
                  <a:txBody>
                    <a:bodyPr/>
                    <a:lstStyle/>
                    <a:p>
                      <a:pPr indent="0" lvl="0" marL="0" rtl="0" algn="ctr">
                        <a:spcBef>
                          <a:spcPts val="0"/>
                        </a:spcBef>
                        <a:spcAft>
                          <a:spcPts val="0"/>
                        </a:spcAft>
                        <a:buNone/>
                      </a:pPr>
                      <a:r>
                        <a:rPr b="1" lang="en" sz="1200"/>
                        <a:t>3/AC</a:t>
                      </a:r>
                      <a:endParaRPr b="1" sz="1200"/>
                    </a:p>
                  </a:txBody>
                  <a:tcPr marT="91425" marB="91425" marR="91425" marL="91425" anchor="ctr"/>
                </a:tc>
                <a:tc>
                  <a:txBody>
                    <a:bodyPr/>
                    <a:lstStyle/>
                    <a:p>
                      <a:pPr indent="0" lvl="0" marL="0" rtl="0" algn="ctr">
                        <a:spcBef>
                          <a:spcPts val="0"/>
                        </a:spcBef>
                        <a:spcAft>
                          <a:spcPts val="0"/>
                        </a:spcAft>
                        <a:buNone/>
                      </a:pPr>
                      <a:r>
                        <a:rPr lang="en" sz="1200"/>
                        <a:t>5/ACD</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11/ACE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2</a:t>
                      </a:r>
                      <a:endParaRPr sz="1200"/>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3</a:t>
                      </a:r>
                      <a:endParaRPr sz="1200"/>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r>
              <a:tr h="510875">
                <a:tc>
                  <a:txBody>
                    <a:bodyPr/>
                    <a:lstStyle/>
                    <a:p>
                      <a:pPr indent="0" lvl="0" marL="0" rtl="0" algn="ctr">
                        <a:spcBef>
                          <a:spcPts val="0"/>
                        </a:spcBef>
                        <a:spcAft>
                          <a:spcPts val="0"/>
                        </a:spcAft>
                        <a:buNone/>
                      </a:pPr>
                      <a:r>
                        <a:rPr lang="en" sz="1200"/>
                        <a:t>4</a:t>
                      </a:r>
                      <a:endParaRPr sz="1200"/>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p>
                  </a:txBody>
                  <a:tcPr marT="91425" marB="91425" marR="91425" marL="91425" anchor="ctr"/>
                </a:tc>
              </a:tr>
            </a:tbl>
          </a:graphicData>
        </a:graphic>
      </p:graphicFrame>
      <p:pic>
        <p:nvPicPr>
          <p:cNvPr id="97" name="Google Shape;97;p20"/>
          <p:cNvPicPr preferRelativeResize="0"/>
          <p:nvPr/>
        </p:nvPicPr>
        <p:blipFill>
          <a:blip r:embed="rId3">
            <a:alphaModFix/>
          </a:blip>
          <a:stretch>
            <a:fillRect/>
          </a:stretch>
        </p:blipFill>
        <p:spPr>
          <a:xfrm>
            <a:off x="5677500" y="1050950"/>
            <a:ext cx="3371249" cy="3385037"/>
          </a:xfrm>
          <a:prstGeom prst="rect">
            <a:avLst/>
          </a:prstGeom>
          <a:noFill/>
          <a:ln>
            <a:noFill/>
          </a:ln>
        </p:spPr>
      </p:pic>
      <p:sp>
        <p:nvSpPr>
          <p:cNvPr id="98" name="Google Shape;98;p20"/>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 State Algorithm Example from Node 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graphicFrame>
        <p:nvGraphicFramePr>
          <p:cNvPr id="103" name="Google Shape;103;p21"/>
          <p:cNvGraphicFramePr/>
          <p:nvPr/>
        </p:nvGraphicFramePr>
        <p:xfrm>
          <a:off x="143100" y="1162875"/>
          <a:ext cx="3000000" cy="3000000"/>
        </p:xfrm>
        <a:graphic>
          <a:graphicData uri="http://schemas.openxmlformats.org/drawingml/2006/table">
            <a:tbl>
              <a:tblPr>
                <a:noFill/>
                <a:tableStyleId>{2CDB62F3-64CC-4406-93E3-3A316D2BCCFA}</a:tableStyleId>
              </a:tblPr>
              <a:tblGrid>
                <a:gridCol w="510425"/>
                <a:gridCol w="1234325"/>
                <a:gridCol w="895025"/>
                <a:gridCol w="895025"/>
                <a:gridCol w="895025"/>
                <a:gridCol w="895025"/>
              </a:tblGrid>
              <a:tr h="718725">
                <a:tc>
                  <a:txBody>
                    <a:bodyPr/>
                    <a:lstStyle/>
                    <a:p>
                      <a:pPr indent="0" lvl="0" marL="0" rtl="0" algn="ctr">
                        <a:spcBef>
                          <a:spcPts val="0"/>
                        </a:spcBef>
                        <a:spcAft>
                          <a:spcPts val="0"/>
                        </a:spcAft>
                        <a:buNone/>
                      </a:pPr>
                      <a:r>
                        <a:rPr lang="en" sz="1200">
                          <a:latin typeface="Proxima Nova"/>
                          <a:ea typeface="Proxima Nova"/>
                          <a:cs typeface="Proxima Nova"/>
                          <a:sym typeface="Proxima Nova"/>
                        </a:rPr>
                        <a:t>Iter</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Traversed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B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C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D cost/route</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E cost/route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0</a:t>
                      </a:r>
                      <a:endParaRPr sz="1200"/>
                    </a:p>
                  </a:txBody>
                  <a:tcPr marT="91425" marB="91425" marR="91425" marL="91425" anchor="ctr"/>
                </a:tc>
                <a:tc>
                  <a:txBody>
                    <a:bodyPr/>
                    <a:lstStyle/>
                    <a:p>
                      <a:pPr indent="0" lvl="0" marL="0" rtl="0" algn="ctr">
                        <a:spcBef>
                          <a:spcPts val="0"/>
                        </a:spcBef>
                        <a:spcAft>
                          <a:spcPts val="0"/>
                        </a:spcAft>
                        <a:buNone/>
                      </a:pPr>
                      <a:r>
                        <a:rPr b="1" lang="en" sz="1200"/>
                        <a:t>A</a:t>
                      </a:r>
                      <a:endParaRPr b="1" sz="1200"/>
                    </a:p>
                  </a:txBody>
                  <a:tcPr marT="91425" marB="91425" marR="91425" marL="91425" anchor="ctr"/>
                </a:tc>
                <a:tc>
                  <a:txBody>
                    <a:bodyPr/>
                    <a:lstStyle/>
                    <a:p>
                      <a:pPr indent="0" lvl="0" marL="0" rtl="0" algn="ctr">
                        <a:spcBef>
                          <a:spcPts val="0"/>
                        </a:spcBef>
                        <a:spcAft>
                          <a:spcPts val="0"/>
                        </a:spcAft>
                        <a:buNone/>
                      </a:pPr>
                      <a:r>
                        <a:rPr lang="en" sz="1200"/>
                        <a:t>5/AB</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3/AC</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1</a:t>
                      </a:r>
                      <a:endParaRPr sz="1200"/>
                    </a:p>
                  </a:txBody>
                  <a:tcPr marT="91425" marB="91425" marR="91425" marL="91425" anchor="ctr"/>
                </a:tc>
                <a:tc>
                  <a:txBody>
                    <a:bodyPr/>
                    <a:lstStyle/>
                    <a:p>
                      <a:pPr indent="0" lvl="0" marL="0" rtl="0" algn="ctr">
                        <a:spcBef>
                          <a:spcPts val="0"/>
                        </a:spcBef>
                        <a:spcAft>
                          <a:spcPts val="0"/>
                        </a:spcAft>
                        <a:buNone/>
                      </a:pPr>
                      <a:r>
                        <a:rPr lang="en" sz="1200"/>
                        <a:t>A</a:t>
                      </a:r>
                      <a:r>
                        <a:rPr b="1" lang="en" sz="1200"/>
                        <a:t>C</a:t>
                      </a:r>
                      <a:endParaRPr b="1" sz="1200"/>
                    </a:p>
                  </a:txBody>
                  <a:tcPr marT="91425" marB="91425" marR="91425" marL="91425" anchor="ctr"/>
                </a:tc>
                <a:tc>
                  <a:txBody>
                    <a:bodyPr/>
                    <a:lstStyle/>
                    <a:p>
                      <a:pPr indent="0" lvl="0" marL="0" rtl="0" algn="ctr">
                        <a:spcBef>
                          <a:spcPts val="0"/>
                        </a:spcBef>
                        <a:spcAft>
                          <a:spcPts val="0"/>
                        </a:spcAft>
                        <a:buNone/>
                      </a:pPr>
                      <a:r>
                        <a:rPr lang="en" sz="1200"/>
                        <a:t>5/AB</a:t>
                      </a:r>
                      <a:endParaRPr sz="1200"/>
                    </a:p>
                  </a:txBody>
                  <a:tcPr marT="91425" marB="91425" marR="91425" marL="91425" anchor="ctr"/>
                </a:tc>
                <a:tc>
                  <a:txBody>
                    <a:bodyPr/>
                    <a:lstStyle/>
                    <a:p>
                      <a:pPr indent="0" lvl="0" marL="0" rtl="0" algn="ctr">
                        <a:spcBef>
                          <a:spcPts val="0"/>
                        </a:spcBef>
                        <a:spcAft>
                          <a:spcPts val="0"/>
                        </a:spcAft>
                        <a:buNone/>
                      </a:pPr>
                      <a:r>
                        <a:rPr b="1" lang="en" sz="1200"/>
                        <a:t>3/AC</a:t>
                      </a:r>
                      <a:endParaRPr b="1" sz="1200"/>
                    </a:p>
                  </a:txBody>
                  <a:tcPr marT="91425" marB="91425" marR="91425" marL="91425" anchor="ctr"/>
                </a:tc>
                <a:tc>
                  <a:txBody>
                    <a:bodyPr/>
                    <a:lstStyle/>
                    <a:p>
                      <a:pPr indent="0" lvl="0" marL="0" rtl="0" algn="ctr">
                        <a:spcBef>
                          <a:spcPts val="0"/>
                        </a:spcBef>
                        <a:spcAft>
                          <a:spcPts val="0"/>
                        </a:spcAft>
                        <a:buNone/>
                      </a:pPr>
                      <a:r>
                        <a:rPr lang="en" sz="1200"/>
                        <a:t>5/ACD</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11/ACE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2</a:t>
                      </a:r>
                      <a:endParaRPr sz="1200"/>
                    </a:p>
                  </a:txBody>
                  <a:tcPr marT="91425" marB="91425" marR="91425" marL="91425" anchor="ctr"/>
                </a:tc>
                <a:tc>
                  <a:txBody>
                    <a:bodyPr/>
                    <a:lstStyle/>
                    <a:p>
                      <a:pPr indent="0" lvl="0" marL="0" rtl="0" algn="ctr">
                        <a:spcBef>
                          <a:spcPts val="0"/>
                        </a:spcBef>
                        <a:spcAft>
                          <a:spcPts val="0"/>
                        </a:spcAft>
                        <a:buNone/>
                      </a:pPr>
                      <a:r>
                        <a:rPr lang="en" sz="1200"/>
                        <a:t>AC</a:t>
                      </a:r>
                      <a:r>
                        <a:rPr b="1" lang="en" sz="1200"/>
                        <a:t>B</a:t>
                      </a:r>
                      <a:endParaRPr b="1" sz="1200"/>
                    </a:p>
                  </a:txBody>
                  <a:tcPr marT="91425" marB="91425" marR="91425" marL="91425" anchor="ctr"/>
                </a:tc>
                <a:tc>
                  <a:txBody>
                    <a:bodyPr/>
                    <a:lstStyle/>
                    <a:p>
                      <a:pPr indent="0" lvl="0" marL="0" rtl="0" algn="ctr">
                        <a:spcBef>
                          <a:spcPts val="0"/>
                        </a:spcBef>
                        <a:spcAft>
                          <a:spcPts val="0"/>
                        </a:spcAft>
                        <a:buNone/>
                      </a:pPr>
                      <a:r>
                        <a:rPr b="1" lang="en" sz="1200">
                          <a:latin typeface="Proxima Nova"/>
                          <a:ea typeface="Proxima Nova"/>
                          <a:cs typeface="Proxima Nova"/>
                          <a:sym typeface="Proxima Nova"/>
                        </a:rPr>
                        <a:t>5/AB</a:t>
                      </a:r>
                      <a:endParaRPr b="1"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200"/>
                        <a:t>5/ACD</a:t>
                      </a:r>
                      <a:endParaRPr sz="1200"/>
                    </a:p>
                  </a:txBody>
                  <a:tcPr marT="91425" marB="91425" marR="91425" marL="91425" anchor="ct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11/ACE</a:t>
                      </a:r>
                      <a:endParaRPr sz="1200">
                        <a:latin typeface="Proxima Nova"/>
                        <a:ea typeface="Proxima Nova"/>
                        <a:cs typeface="Proxima Nova"/>
                        <a:sym typeface="Proxima Nova"/>
                      </a:endParaRPr>
                    </a:p>
                  </a:txBody>
                  <a:tcPr marT="91425" marB="91425" marR="91425" marL="91425" anchor="ctr"/>
                </a:tc>
              </a:tr>
              <a:tr h="510875">
                <a:tc>
                  <a:txBody>
                    <a:bodyPr/>
                    <a:lstStyle/>
                    <a:p>
                      <a:pPr indent="0" lvl="0" marL="0" rtl="0" algn="ctr">
                        <a:spcBef>
                          <a:spcPts val="0"/>
                        </a:spcBef>
                        <a:spcAft>
                          <a:spcPts val="0"/>
                        </a:spcAft>
                        <a:buNone/>
                      </a:pPr>
                      <a:r>
                        <a:rPr lang="en" sz="1200"/>
                        <a:t>3</a:t>
                      </a:r>
                      <a:endParaRPr sz="1200"/>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510875">
                <a:tc>
                  <a:txBody>
                    <a:bodyPr/>
                    <a:lstStyle/>
                    <a:p>
                      <a:pPr indent="0" lvl="0" marL="0" rtl="0" algn="ctr">
                        <a:spcBef>
                          <a:spcPts val="0"/>
                        </a:spcBef>
                        <a:spcAft>
                          <a:spcPts val="0"/>
                        </a:spcAft>
                        <a:buNone/>
                      </a:pPr>
                      <a:r>
                        <a:rPr lang="en" sz="1200"/>
                        <a:t>4</a:t>
                      </a:r>
                      <a:endParaRPr sz="1200"/>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t/>
                      </a:r>
                      <a:endParaRPr sz="1200">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bl>
          </a:graphicData>
        </a:graphic>
      </p:graphicFrame>
      <p:pic>
        <p:nvPicPr>
          <p:cNvPr id="104" name="Google Shape;104;p21"/>
          <p:cNvPicPr preferRelativeResize="0"/>
          <p:nvPr/>
        </p:nvPicPr>
        <p:blipFill>
          <a:blip r:embed="rId3">
            <a:alphaModFix/>
          </a:blip>
          <a:stretch>
            <a:fillRect/>
          </a:stretch>
        </p:blipFill>
        <p:spPr>
          <a:xfrm>
            <a:off x="5677500" y="1050950"/>
            <a:ext cx="3371249" cy="3385037"/>
          </a:xfrm>
          <a:prstGeom prst="rect">
            <a:avLst/>
          </a:prstGeom>
          <a:noFill/>
          <a:ln>
            <a:noFill/>
          </a:ln>
        </p:spPr>
      </p:pic>
      <p:sp>
        <p:nvSpPr>
          <p:cNvPr id="105" name="Google Shape;105;p21"/>
          <p:cNvSpPr txBox="1"/>
          <p:nvPr>
            <p:ph type="title"/>
          </p:nvPr>
        </p:nvSpPr>
        <p:spPr>
          <a:xfrm>
            <a:off x="519750" y="376375"/>
            <a:ext cx="810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 State Algorithm Example from Node 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